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4"/>
  </p:sldMasterIdLst>
  <p:notesMasterIdLst>
    <p:notesMasterId r:id="rId61"/>
  </p:notesMasterIdLst>
  <p:handoutMasterIdLst>
    <p:handoutMasterId r:id="rId62"/>
  </p:handoutMasterIdLst>
  <p:sldIdLst>
    <p:sldId id="256" r:id="rId5"/>
    <p:sldId id="316" r:id="rId6"/>
    <p:sldId id="257" r:id="rId7"/>
    <p:sldId id="275" r:id="rId8"/>
    <p:sldId id="258" r:id="rId9"/>
    <p:sldId id="326" r:id="rId10"/>
    <p:sldId id="318" r:id="rId11"/>
    <p:sldId id="263" r:id="rId12"/>
    <p:sldId id="264" r:id="rId13"/>
    <p:sldId id="303" r:id="rId14"/>
    <p:sldId id="268" r:id="rId15"/>
    <p:sldId id="265" r:id="rId16"/>
    <p:sldId id="266" r:id="rId17"/>
    <p:sldId id="320" r:id="rId18"/>
    <p:sldId id="269" r:id="rId19"/>
    <p:sldId id="304" r:id="rId20"/>
    <p:sldId id="280" r:id="rId21"/>
    <p:sldId id="267" r:id="rId22"/>
    <p:sldId id="259" r:id="rId23"/>
    <p:sldId id="270" r:id="rId24"/>
    <p:sldId id="271" r:id="rId25"/>
    <p:sldId id="272" r:id="rId26"/>
    <p:sldId id="273" r:id="rId27"/>
    <p:sldId id="314" r:id="rId28"/>
    <p:sldId id="292" r:id="rId29"/>
    <p:sldId id="293" r:id="rId30"/>
    <p:sldId id="315" r:id="rId31"/>
    <p:sldId id="261" r:id="rId32"/>
    <p:sldId id="283" r:id="rId33"/>
    <p:sldId id="284" r:id="rId34"/>
    <p:sldId id="311" r:id="rId35"/>
    <p:sldId id="281" r:id="rId36"/>
    <p:sldId id="310" r:id="rId37"/>
    <p:sldId id="276" r:id="rId38"/>
    <p:sldId id="282" r:id="rId39"/>
    <p:sldId id="287" r:id="rId40"/>
    <p:sldId id="306" r:id="rId41"/>
    <p:sldId id="307" r:id="rId42"/>
    <p:sldId id="288" r:id="rId43"/>
    <p:sldId id="308" r:id="rId44"/>
    <p:sldId id="309" r:id="rId45"/>
    <p:sldId id="298" r:id="rId46"/>
    <p:sldId id="305" r:id="rId47"/>
    <p:sldId id="295" r:id="rId48"/>
    <p:sldId id="324" r:id="rId49"/>
    <p:sldId id="325" r:id="rId50"/>
    <p:sldId id="323" r:id="rId51"/>
    <p:sldId id="262" r:id="rId52"/>
    <p:sldId id="277" r:id="rId53"/>
    <p:sldId id="278" r:id="rId54"/>
    <p:sldId id="279" r:id="rId55"/>
    <p:sldId id="289" r:id="rId56"/>
    <p:sldId id="312" r:id="rId57"/>
    <p:sldId id="322" r:id="rId58"/>
    <p:sldId id="321" r:id="rId59"/>
    <p:sldId id="285" r:id="rId60"/>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rington, Crystal (NIH/NIAID) [E]" initials="CLH" lastIdx="17" clrIdx="0">
    <p:extLst>
      <p:ext uri="{19B8F6BF-5375-455C-9EA6-DF929625EA0E}">
        <p15:presenceInfo xmlns:p15="http://schemas.microsoft.com/office/powerpoint/2012/main" userId="Harrington, Crystal (NIH/NIAID) [E]" providerId="None"/>
      </p:ext>
    </p:extLst>
  </p:cmAuthor>
  <p:cmAuthor id="2" name="Love, Joni (NIH/NIAID) [E]" initials="LJ([" lastIdx="1" clrIdx="1">
    <p:extLst>
      <p:ext uri="{19B8F6BF-5375-455C-9EA6-DF929625EA0E}">
        <p15:presenceInfo xmlns:p15="http://schemas.microsoft.com/office/powerpoint/2012/main" userId="S-1-5-21-12604286-656692736-1848903544-2007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843" autoAdjust="0"/>
    <p:restoredTop sz="94660"/>
  </p:normalViewPr>
  <p:slideViewPr>
    <p:cSldViewPr>
      <p:cViewPr varScale="1">
        <p:scale>
          <a:sx n="72" d="100"/>
          <a:sy n="72" d="100"/>
        </p:scale>
        <p:origin x="94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146"/>
    </p:cViewPr>
  </p:sorterViewPr>
  <p:notesViewPr>
    <p:cSldViewPr showGuides="1">
      <p:cViewPr varScale="1">
        <p:scale>
          <a:sx n="102" d="100"/>
          <a:sy n="102" d="100"/>
        </p:scale>
        <p:origin x="-3474" y="-96"/>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BC4E13-FE00-437A-973F-5BEC8A238083}" type="doc">
      <dgm:prSet loTypeId="urn:microsoft.com/office/officeart/2005/8/layout/chevron1" loCatId="process" qsTypeId="urn:microsoft.com/office/officeart/2005/8/quickstyle/simple1" qsCatId="simple" csTypeId="urn:microsoft.com/office/officeart/2005/8/colors/accent1_2" csCatId="accent1" phldr="1"/>
      <dgm:spPr/>
    </dgm:pt>
    <dgm:pt modelId="{82C2067D-2F42-425D-81DF-AD120A28BF55}">
      <dgm:prSet phldrT="[Text]" custT="1"/>
      <dgm:spPr/>
      <dgm:t>
        <a:bodyPr/>
        <a:lstStyle/>
        <a:p>
          <a:pPr algn="ctr"/>
          <a:r>
            <a:rPr lang="en-US" sz="1400" b="1" dirty="0"/>
            <a:t>Report preparation</a:t>
          </a:r>
        </a:p>
      </dgm:t>
    </dgm:pt>
    <dgm:pt modelId="{DE486CFA-2520-410B-BD50-5E27E0952FBD}" type="parTrans" cxnId="{FF9C6DF9-32AE-4BF8-826C-459EF24DF900}">
      <dgm:prSet/>
      <dgm:spPr/>
      <dgm:t>
        <a:bodyPr/>
        <a:lstStyle/>
        <a:p>
          <a:pPr algn="ctr"/>
          <a:endParaRPr lang="en-US" sz="1200" b="1"/>
        </a:p>
      </dgm:t>
    </dgm:pt>
    <dgm:pt modelId="{84A87231-F132-4E80-BB3A-14E2D94244EB}" type="sibTrans" cxnId="{FF9C6DF9-32AE-4BF8-826C-459EF24DF900}">
      <dgm:prSet/>
      <dgm:spPr/>
      <dgm:t>
        <a:bodyPr/>
        <a:lstStyle/>
        <a:p>
          <a:pPr algn="ctr"/>
          <a:endParaRPr lang="en-US" sz="1200" b="1"/>
        </a:p>
      </dgm:t>
    </dgm:pt>
    <dgm:pt modelId="{66C0E204-0BD0-44E0-9817-E6BF16D86BAD}">
      <dgm:prSet phldrT="[Text]" custT="1"/>
      <dgm:spPr/>
      <dgm:t>
        <a:bodyPr/>
        <a:lstStyle/>
        <a:p>
          <a:pPr algn="l">
            <a:lnSpc>
              <a:spcPts val="1400"/>
            </a:lnSpc>
          </a:pPr>
          <a:r>
            <a:rPr lang="en-US" sz="1400" b="1" dirty="0"/>
            <a:t>Meeting</a:t>
          </a:r>
        </a:p>
      </dgm:t>
    </dgm:pt>
    <dgm:pt modelId="{AF0F8EF3-6567-473A-BE36-8BAFFCCDA19E}" type="parTrans" cxnId="{F58D0EE6-D56C-45EB-B91F-4A732E77AE4B}">
      <dgm:prSet/>
      <dgm:spPr/>
      <dgm:t>
        <a:bodyPr/>
        <a:lstStyle/>
        <a:p>
          <a:pPr algn="ctr"/>
          <a:endParaRPr lang="en-US" sz="1200" b="1"/>
        </a:p>
      </dgm:t>
    </dgm:pt>
    <dgm:pt modelId="{00E1C8BF-6977-4CEB-BEF9-4A1D9A139122}" type="sibTrans" cxnId="{F58D0EE6-D56C-45EB-B91F-4A732E77AE4B}">
      <dgm:prSet/>
      <dgm:spPr/>
      <dgm:t>
        <a:bodyPr/>
        <a:lstStyle/>
        <a:p>
          <a:pPr algn="ctr"/>
          <a:endParaRPr lang="en-US" sz="1200" b="1"/>
        </a:p>
      </dgm:t>
    </dgm:pt>
    <dgm:pt modelId="{94445D23-9982-44ED-8773-73D876B90A6A}">
      <dgm:prSet custT="1"/>
      <dgm:spPr/>
      <dgm:t>
        <a:bodyPr/>
        <a:lstStyle/>
        <a:p>
          <a:pPr algn="l"/>
          <a:r>
            <a:rPr lang="en-US" sz="1400" b="1" dirty="0"/>
            <a:t>  Report to SOCS </a:t>
          </a:r>
        </a:p>
      </dgm:t>
    </dgm:pt>
    <dgm:pt modelId="{5120BCFE-50CE-4BEF-8BEC-61EEF4244C26}" type="parTrans" cxnId="{E7E81DF9-77A8-48A1-BDFA-860ADC664595}">
      <dgm:prSet/>
      <dgm:spPr/>
      <dgm:t>
        <a:bodyPr/>
        <a:lstStyle/>
        <a:p>
          <a:pPr algn="ctr"/>
          <a:endParaRPr lang="en-US" b="1"/>
        </a:p>
      </dgm:t>
    </dgm:pt>
    <dgm:pt modelId="{AA7918A0-4F17-44B1-A1E6-C4FEFBD99AD3}" type="sibTrans" cxnId="{E7E81DF9-77A8-48A1-BDFA-860ADC664595}">
      <dgm:prSet/>
      <dgm:spPr/>
      <dgm:t>
        <a:bodyPr/>
        <a:lstStyle/>
        <a:p>
          <a:pPr algn="ctr"/>
          <a:endParaRPr lang="en-US" b="1"/>
        </a:p>
      </dgm:t>
    </dgm:pt>
    <dgm:pt modelId="{B85A5157-070D-461D-A9D5-60D4599B1354}" type="pres">
      <dgm:prSet presAssocID="{45BC4E13-FE00-437A-973F-5BEC8A238083}" presName="Name0" presStyleCnt="0">
        <dgm:presLayoutVars>
          <dgm:dir/>
          <dgm:animLvl val="lvl"/>
          <dgm:resizeHandles val="exact"/>
        </dgm:presLayoutVars>
      </dgm:prSet>
      <dgm:spPr/>
    </dgm:pt>
    <dgm:pt modelId="{0D18E330-4DB9-41B0-BD09-8F88EA150707}" type="pres">
      <dgm:prSet presAssocID="{82C2067D-2F42-425D-81DF-AD120A28BF55}" presName="parTxOnly" presStyleLbl="node1" presStyleIdx="0" presStyleCnt="3" custScaleX="57003" custScaleY="22691" custLinFactNeighborX="-2847" custLinFactNeighborY="-711">
        <dgm:presLayoutVars>
          <dgm:chMax val="0"/>
          <dgm:chPref val="0"/>
          <dgm:bulletEnabled val="1"/>
        </dgm:presLayoutVars>
      </dgm:prSet>
      <dgm:spPr/>
    </dgm:pt>
    <dgm:pt modelId="{9BFAB4EC-5B12-4B93-9DF1-9B82DD15FFE2}" type="pres">
      <dgm:prSet presAssocID="{84A87231-F132-4E80-BB3A-14E2D94244EB}" presName="parTxOnlySpace" presStyleCnt="0"/>
      <dgm:spPr/>
    </dgm:pt>
    <dgm:pt modelId="{93098EE5-23BA-4BB4-B61C-27E1E1C3C4EE}" type="pres">
      <dgm:prSet presAssocID="{94445D23-9982-44ED-8773-73D876B90A6A}" presName="parTxOnly" presStyleLbl="node1" presStyleIdx="1" presStyleCnt="3" custScaleX="42056" custScaleY="22691" custLinFactNeighborX="46236" custLinFactNeighborY="20">
        <dgm:presLayoutVars>
          <dgm:chMax val="0"/>
          <dgm:chPref val="0"/>
          <dgm:bulletEnabled val="1"/>
        </dgm:presLayoutVars>
      </dgm:prSet>
      <dgm:spPr/>
    </dgm:pt>
    <dgm:pt modelId="{8A93ED8E-4977-4DB6-A987-3664B90F87C9}" type="pres">
      <dgm:prSet presAssocID="{AA7918A0-4F17-44B1-A1E6-C4FEFBD99AD3}" presName="parTxOnlySpace" presStyleCnt="0"/>
      <dgm:spPr/>
    </dgm:pt>
    <dgm:pt modelId="{A8EE9E27-61F5-4650-B535-806EE9140D35}" type="pres">
      <dgm:prSet presAssocID="{66C0E204-0BD0-44E0-9817-E6BF16D86BAD}" presName="parTxOnly" presStyleLbl="node1" presStyleIdx="2" presStyleCnt="3" custScaleX="24435" custScaleY="22691" custLinFactNeighborX="38233" custLinFactNeighborY="-336">
        <dgm:presLayoutVars>
          <dgm:chMax val="0"/>
          <dgm:chPref val="0"/>
          <dgm:bulletEnabled val="1"/>
        </dgm:presLayoutVars>
      </dgm:prSet>
      <dgm:spPr/>
    </dgm:pt>
  </dgm:ptLst>
  <dgm:cxnLst>
    <dgm:cxn modelId="{F58D0EE6-D56C-45EB-B91F-4A732E77AE4B}" srcId="{45BC4E13-FE00-437A-973F-5BEC8A238083}" destId="{66C0E204-0BD0-44E0-9817-E6BF16D86BAD}" srcOrd="2" destOrd="0" parTransId="{AF0F8EF3-6567-473A-BE36-8BAFFCCDA19E}" sibTransId="{00E1C8BF-6977-4CEB-BEF9-4A1D9A139122}"/>
    <dgm:cxn modelId="{831C9D4E-2475-4A4D-A557-E289E31D9F77}" type="presOf" srcId="{82C2067D-2F42-425D-81DF-AD120A28BF55}" destId="{0D18E330-4DB9-41B0-BD09-8F88EA150707}" srcOrd="0" destOrd="0" presId="urn:microsoft.com/office/officeart/2005/8/layout/chevron1"/>
    <dgm:cxn modelId="{05D8C7E2-CD3C-4FF7-974C-20223674FDA8}" type="presOf" srcId="{66C0E204-0BD0-44E0-9817-E6BF16D86BAD}" destId="{A8EE9E27-61F5-4650-B535-806EE9140D35}" srcOrd="0" destOrd="0" presId="urn:microsoft.com/office/officeart/2005/8/layout/chevron1"/>
    <dgm:cxn modelId="{FF9C6DF9-32AE-4BF8-826C-459EF24DF900}" srcId="{45BC4E13-FE00-437A-973F-5BEC8A238083}" destId="{82C2067D-2F42-425D-81DF-AD120A28BF55}" srcOrd="0" destOrd="0" parTransId="{DE486CFA-2520-410B-BD50-5E27E0952FBD}" sibTransId="{84A87231-F132-4E80-BB3A-14E2D94244EB}"/>
    <dgm:cxn modelId="{17617280-9CB1-41CB-8754-26DF623BC0A6}" type="presOf" srcId="{45BC4E13-FE00-437A-973F-5BEC8A238083}" destId="{B85A5157-070D-461D-A9D5-60D4599B1354}" srcOrd="0" destOrd="0" presId="urn:microsoft.com/office/officeart/2005/8/layout/chevron1"/>
    <dgm:cxn modelId="{5A775519-A818-4539-BC64-ECDA7BEE3CDA}" type="presOf" srcId="{94445D23-9982-44ED-8773-73D876B90A6A}" destId="{93098EE5-23BA-4BB4-B61C-27E1E1C3C4EE}" srcOrd="0" destOrd="0" presId="urn:microsoft.com/office/officeart/2005/8/layout/chevron1"/>
    <dgm:cxn modelId="{E7E81DF9-77A8-48A1-BDFA-860ADC664595}" srcId="{45BC4E13-FE00-437A-973F-5BEC8A238083}" destId="{94445D23-9982-44ED-8773-73D876B90A6A}" srcOrd="1" destOrd="0" parTransId="{5120BCFE-50CE-4BEF-8BEC-61EEF4244C26}" sibTransId="{AA7918A0-4F17-44B1-A1E6-C4FEFBD99AD3}"/>
    <dgm:cxn modelId="{89031BDF-68D6-4FC9-B3B5-EA5F43C0810E}" type="presParOf" srcId="{B85A5157-070D-461D-A9D5-60D4599B1354}" destId="{0D18E330-4DB9-41B0-BD09-8F88EA150707}" srcOrd="0" destOrd="0" presId="urn:microsoft.com/office/officeart/2005/8/layout/chevron1"/>
    <dgm:cxn modelId="{1BDF1E44-84CB-4331-BD07-772C7094A263}" type="presParOf" srcId="{B85A5157-070D-461D-A9D5-60D4599B1354}" destId="{9BFAB4EC-5B12-4B93-9DF1-9B82DD15FFE2}" srcOrd="1" destOrd="0" presId="urn:microsoft.com/office/officeart/2005/8/layout/chevron1"/>
    <dgm:cxn modelId="{221063E4-3F09-4AF8-A02C-16EDC574DB36}" type="presParOf" srcId="{B85A5157-070D-461D-A9D5-60D4599B1354}" destId="{93098EE5-23BA-4BB4-B61C-27E1E1C3C4EE}" srcOrd="2" destOrd="0" presId="urn:microsoft.com/office/officeart/2005/8/layout/chevron1"/>
    <dgm:cxn modelId="{98281FA8-1932-4A89-8250-98E2D99498CC}" type="presParOf" srcId="{B85A5157-070D-461D-A9D5-60D4599B1354}" destId="{8A93ED8E-4977-4DB6-A987-3664B90F87C9}" srcOrd="3" destOrd="0" presId="urn:microsoft.com/office/officeart/2005/8/layout/chevron1"/>
    <dgm:cxn modelId="{89C11A47-1E69-46EA-A430-A1316B8F7DAC}" type="presParOf" srcId="{B85A5157-070D-461D-A9D5-60D4599B1354}" destId="{A8EE9E27-61F5-4650-B535-806EE9140D35}"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18E330-4DB9-41B0-BD09-8F88EA150707}">
      <dsp:nvSpPr>
        <dsp:cNvPr id="0" name=""/>
        <dsp:cNvSpPr/>
      </dsp:nvSpPr>
      <dsp:spPr>
        <a:xfrm>
          <a:off x="0" y="61504"/>
          <a:ext cx="4147986" cy="6604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b="1" kern="1200" dirty="0"/>
            <a:t>Report preparation</a:t>
          </a:r>
        </a:p>
      </dsp:txBody>
      <dsp:txXfrm>
        <a:off x="330235" y="61504"/>
        <a:ext cx="3487516" cy="660470"/>
      </dsp:txXfrm>
    </dsp:sp>
    <dsp:sp modelId="{93098EE5-23BA-4BB4-B61C-27E1E1C3C4EE}">
      <dsp:nvSpPr>
        <dsp:cNvPr id="0" name=""/>
        <dsp:cNvSpPr/>
      </dsp:nvSpPr>
      <dsp:spPr>
        <a:xfrm>
          <a:off x="3758391" y="82782"/>
          <a:ext cx="3060325" cy="6604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l" defTabSz="622300">
            <a:lnSpc>
              <a:spcPct val="90000"/>
            </a:lnSpc>
            <a:spcBef>
              <a:spcPct val="0"/>
            </a:spcBef>
            <a:spcAft>
              <a:spcPct val="35000"/>
            </a:spcAft>
            <a:buNone/>
          </a:pPr>
          <a:r>
            <a:rPr lang="en-US" sz="1400" b="1" kern="1200" dirty="0"/>
            <a:t>  Report to SOCS </a:t>
          </a:r>
        </a:p>
      </dsp:txBody>
      <dsp:txXfrm>
        <a:off x="4088626" y="82782"/>
        <a:ext cx="2399855" cy="660470"/>
      </dsp:txXfrm>
    </dsp:sp>
    <dsp:sp modelId="{A8EE9E27-61F5-4650-B535-806EE9140D35}">
      <dsp:nvSpPr>
        <dsp:cNvPr id="0" name=""/>
        <dsp:cNvSpPr/>
      </dsp:nvSpPr>
      <dsp:spPr>
        <a:xfrm>
          <a:off x="5756223" y="72419"/>
          <a:ext cx="1778082" cy="6604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l" defTabSz="622300">
            <a:lnSpc>
              <a:spcPts val="1400"/>
            </a:lnSpc>
            <a:spcBef>
              <a:spcPct val="0"/>
            </a:spcBef>
            <a:spcAft>
              <a:spcPct val="35000"/>
            </a:spcAft>
            <a:buNone/>
          </a:pPr>
          <a:r>
            <a:rPr lang="en-US" sz="1400" b="1" kern="1200" dirty="0"/>
            <a:t>Meeting</a:t>
          </a:r>
        </a:p>
      </dsp:txBody>
      <dsp:txXfrm>
        <a:off x="6086458" y="72419"/>
        <a:ext cx="1117612" cy="66047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sz="quarter" idx="1"/>
          </p:nvPr>
        </p:nvSpPr>
        <p:spPr>
          <a:xfrm>
            <a:off x="3927775" y="0"/>
            <a:ext cx="3004820" cy="461010"/>
          </a:xfrm>
          <a:prstGeom prst="rect">
            <a:avLst/>
          </a:prstGeom>
        </p:spPr>
        <p:txBody>
          <a:bodyPr vert="horz" lIns="92309" tIns="46154" rIns="92309" bIns="46154" rtlCol="0"/>
          <a:lstStyle>
            <a:lvl1pPr algn="r">
              <a:defRPr sz="1200"/>
            </a:lvl1pPr>
          </a:lstStyle>
          <a:p>
            <a:fld id="{20985C1D-71CD-40A7-90E6-2A509741901C}" type="datetimeFigureOut">
              <a:rPr lang="en-US" smtClean="0"/>
              <a:t>6/26/2017</a:t>
            </a:fld>
            <a:endParaRPr lang="en-US" dirty="0"/>
          </a:p>
        </p:txBody>
      </p:sp>
      <p:sp>
        <p:nvSpPr>
          <p:cNvPr id="4" name="Footer Placeholder 3"/>
          <p:cNvSpPr>
            <a:spLocks noGrp="1"/>
          </p:cNvSpPr>
          <p:nvPr>
            <p:ph type="ftr" sz="quarter" idx="2"/>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2309" tIns="46154" rIns="92309" bIns="46154" rtlCol="0" anchor="b"/>
          <a:lstStyle>
            <a:lvl1pPr algn="r">
              <a:defRPr sz="1200"/>
            </a:lvl1pPr>
          </a:lstStyle>
          <a:p>
            <a:fld id="{566FBB0C-A7D5-48D1-AD1E-99DDE6D158DA}" type="slidenum">
              <a:rPr lang="en-US" smtClean="0"/>
              <a:t>‹#›</a:t>
            </a:fld>
            <a:endParaRPr lang="en-US" dirty="0"/>
          </a:p>
        </p:txBody>
      </p:sp>
    </p:spTree>
    <p:extLst>
      <p:ext uri="{BB962C8B-B14F-4D97-AF65-F5344CB8AC3E}">
        <p14:creationId xmlns:p14="http://schemas.microsoft.com/office/powerpoint/2010/main" val="3348788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D39D1713-3CF6-4469-9746-34AB3FADFE84}" type="datetimeFigureOut">
              <a:rPr lang="en-US" smtClean="0"/>
              <a:pPr/>
              <a:t>6/26/2017</a:t>
            </a:fld>
            <a:endParaRPr lang="en-US"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dirty="0"/>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0268F494-0C48-417A-A877-0763ACB88C1A}" type="slidenum">
              <a:rPr lang="en-US" smtClean="0"/>
              <a:pPr/>
              <a:t>‹#›</a:t>
            </a:fld>
            <a:endParaRPr lang="en-US" dirty="0"/>
          </a:p>
        </p:txBody>
      </p:sp>
    </p:spTree>
    <p:extLst>
      <p:ext uri="{BB962C8B-B14F-4D97-AF65-F5344CB8AC3E}">
        <p14:creationId xmlns:p14="http://schemas.microsoft.com/office/powerpoint/2010/main" val="388508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8F494-0C48-417A-A877-0763ACB88C1A}" type="slidenum">
              <a:rPr lang="en-US" smtClean="0"/>
              <a:pPr/>
              <a:t>1</a:t>
            </a:fld>
            <a:endParaRPr lang="en-US" dirty="0"/>
          </a:p>
        </p:txBody>
      </p:sp>
    </p:spTree>
    <p:extLst>
      <p:ext uri="{BB962C8B-B14F-4D97-AF65-F5344CB8AC3E}">
        <p14:creationId xmlns:p14="http://schemas.microsoft.com/office/powerpoint/2010/main" val="33612727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itle 8"/>
          <p:cNvSpPr>
            <a:spLocks noGrp="1"/>
          </p:cNvSpPr>
          <p:nvPr>
            <p:ph type="ctrTitle"/>
          </p:nvPr>
        </p:nvSpPr>
        <p:spPr bwMode="auto">
          <a:xfrm>
            <a:off x="758952" y="1984248"/>
            <a:ext cx="6473952"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l" rtl="0">
              <a:spcBef>
                <a:spcPct val="0"/>
              </a:spcBef>
              <a:buNone/>
              <a:defRPr sz="3600" b="1">
                <a:ln>
                  <a:noFill/>
                </a:ln>
                <a:solidFill>
                  <a:schemeClr val="tx1"/>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58952" y="1371600"/>
            <a:ext cx="6473952" cy="457200"/>
          </a:xfrm>
        </p:spPr>
        <p:txBody>
          <a:bodyPr lIns="0" rIns="18288">
            <a:normAutofit/>
          </a:bodyPr>
          <a:lstStyle>
            <a:lvl1pPr marL="0" marR="45720" indent="0" algn="l">
              <a:buNone/>
              <a:defRPr sz="2400">
                <a:solidFill>
                  <a:schemeClr val="tx1"/>
                </a:solidFill>
                <a:latin typeface="+mn-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8" name="Text Placeholder 7"/>
          <p:cNvSpPr>
            <a:spLocks noGrp="1"/>
          </p:cNvSpPr>
          <p:nvPr>
            <p:ph type="body" sz="quarter" idx="13"/>
          </p:nvPr>
        </p:nvSpPr>
        <p:spPr>
          <a:xfrm>
            <a:off x="758952" y="4416552"/>
            <a:ext cx="6473952" cy="457200"/>
          </a:xfrm>
        </p:spPr>
        <p:txBody>
          <a:bodyPr>
            <a:noAutofit/>
          </a:bodyPr>
          <a:lstStyle>
            <a:lvl1pPr>
              <a:buNone/>
              <a:defRPr sz="1600"/>
            </a:lvl1pPr>
            <a:lvl2pPr>
              <a:defRPr sz="1600"/>
            </a:lvl2pPr>
            <a:lvl3pPr>
              <a:defRPr sz="1600"/>
            </a:lvl3pPr>
            <a:lvl4pPr>
              <a:defRPr sz="1600"/>
            </a:lvl4pPr>
            <a:lvl5pPr>
              <a:defRPr sz="1600"/>
            </a:lvl5pPr>
          </a:lstStyle>
          <a:p>
            <a:pPr lvl="0"/>
            <a:r>
              <a:rPr lang="en-US"/>
              <a:t>Click to edit Master text styles</a:t>
            </a:r>
          </a:p>
        </p:txBody>
      </p:sp>
      <p:sp>
        <p:nvSpPr>
          <p:cNvPr id="10" name="Text Placeholder 7"/>
          <p:cNvSpPr>
            <a:spLocks noGrp="1"/>
          </p:cNvSpPr>
          <p:nvPr>
            <p:ph type="body" sz="quarter" idx="14"/>
          </p:nvPr>
        </p:nvSpPr>
        <p:spPr bwMode="gray">
          <a:xfrm>
            <a:off x="3657600" y="5943600"/>
            <a:ext cx="5184648" cy="301752"/>
          </a:xfrm>
        </p:spPr>
        <p:txBody>
          <a:bodyPr>
            <a:noAutofit/>
          </a:bodyPr>
          <a:lstStyle>
            <a:lvl1pPr>
              <a:buNone/>
              <a:defRPr sz="1800" b="1">
                <a:solidFill>
                  <a:schemeClr val="bg1"/>
                </a:solidFill>
              </a:defRPr>
            </a:lvl1pPr>
            <a:lvl2pPr>
              <a:defRPr sz="1600"/>
            </a:lvl2pPr>
            <a:lvl3pPr>
              <a:defRPr sz="1600"/>
            </a:lvl3pPr>
            <a:lvl4pPr>
              <a:defRPr sz="1600"/>
            </a:lvl4pPr>
            <a:lvl5pPr>
              <a:defRPr sz="1600"/>
            </a:lvl5pPr>
          </a:lstStyle>
          <a:p>
            <a:pPr lvl="0"/>
            <a:r>
              <a:rPr lang="en-US"/>
              <a:t>Click to edit Master text styles</a:t>
            </a:r>
          </a:p>
        </p:txBody>
      </p:sp>
      <p:sp>
        <p:nvSpPr>
          <p:cNvPr id="11" name="Text Placeholder 7"/>
          <p:cNvSpPr>
            <a:spLocks noGrp="1"/>
          </p:cNvSpPr>
          <p:nvPr>
            <p:ph type="body" sz="quarter" idx="15"/>
          </p:nvPr>
        </p:nvSpPr>
        <p:spPr bwMode="gray">
          <a:xfrm>
            <a:off x="3657600" y="6236208"/>
            <a:ext cx="5184648" cy="539496"/>
          </a:xfrm>
        </p:spPr>
        <p:txBody>
          <a:bodyPr>
            <a:noAutofit/>
          </a:bodyPr>
          <a:lstStyle>
            <a:lvl1pPr>
              <a:buNone/>
              <a:defRPr sz="1400" b="0">
                <a:solidFill>
                  <a:schemeClr val="bg1"/>
                </a:solidFill>
              </a:defRPr>
            </a:lvl1pPr>
            <a:lvl2pPr>
              <a:defRPr sz="1600"/>
            </a:lvl2pPr>
            <a:lvl3pPr>
              <a:defRPr sz="1600"/>
            </a:lvl3pPr>
            <a:lvl4pPr>
              <a:defRPr sz="1600"/>
            </a:lvl4pPr>
            <a:lvl5pPr>
              <a:defRPr sz="1600"/>
            </a:lvl5pPr>
          </a:lstStyle>
          <a:p>
            <a:pPr lvl="0"/>
            <a:r>
              <a:rPr lang="en-US"/>
              <a:t>Click to edit Master text styles</a:t>
            </a: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6013863"/>
            <a:ext cx="2231141" cy="573025"/>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46301" y="3333750"/>
            <a:ext cx="676657" cy="2164274"/>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59031" y="533400"/>
            <a:ext cx="4765964" cy="27432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371600"/>
            <a:ext cx="914400" cy="4572000"/>
          </a:xfrm>
        </p:spPr>
        <p:txBody>
          <a:bodyPr vert="eaVert"/>
          <a:lstStyle/>
          <a:p>
            <a:r>
              <a:rPr kumimoji="0" lang="en-US"/>
              <a:t>Click to edit Master title style</a:t>
            </a:r>
            <a:endParaRPr kumimoji="0" lang="en-US" dirty="0"/>
          </a:p>
        </p:txBody>
      </p:sp>
      <p:sp>
        <p:nvSpPr>
          <p:cNvPr id="3" name="Vertical Text Placeholder 2"/>
          <p:cNvSpPr>
            <a:spLocks noGrp="1"/>
          </p:cNvSpPr>
          <p:nvPr>
            <p:ph type="body" orient="vert" idx="1"/>
          </p:nvPr>
        </p:nvSpPr>
        <p:spPr>
          <a:xfrm>
            <a:off x="228600" y="1371600"/>
            <a:ext cx="6248400" cy="45720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p:txBody>
          <a:bodyPr/>
          <a:lstStyle/>
          <a:p>
            <a:fld id="{0235576B-7F3C-4840-ADD7-A9DF1158E3A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p:txBody>
          <a:bodyPr/>
          <a:lstStyle/>
          <a:p>
            <a:fld id="{0235576B-7F3C-4840-ADD7-A9DF1158E3A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Slide Number Placeholder 5"/>
          <p:cNvSpPr>
            <a:spLocks noGrp="1"/>
          </p:cNvSpPr>
          <p:nvPr>
            <p:ph type="sldNum" sz="quarter" idx="12"/>
          </p:nvPr>
        </p:nvSpPr>
        <p:spPr bwMode="gray"/>
        <p:txBody>
          <a:bodyPr/>
          <a:lstStyle/>
          <a:p>
            <a:fld id="{0235576B-7F3C-4840-ADD7-A9DF1158E3A5}" type="slidenum">
              <a:rPr lang="en-US" smtClean="0"/>
              <a:pPr/>
              <a:t>‹#›</a:t>
            </a:fld>
            <a:endParaRPr lang="en-US" dirty="0"/>
          </a:p>
        </p:txBody>
      </p:sp>
      <p:sp>
        <p:nvSpPr>
          <p:cNvPr id="2" name="Title 1"/>
          <p:cNvSpPr>
            <a:spLocks noGrp="1"/>
          </p:cNvSpPr>
          <p:nvPr>
            <p:ph type="title"/>
          </p:nvPr>
        </p:nvSpPr>
        <p:spPr>
          <a:xfrm>
            <a:off x="758952" y="1984248"/>
            <a:ext cx="6473952" cy="137160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3600" b="1" cap="none" baseline="0" dirty="0">
                <a:ln w="635">
                  <a:noFill/>
                </a:ln>
                <a:solidFill>
                  <a:schemeClr val="tx1"/>
                </a:solidFill>
                <a:effectLst/>
                <a:latin typeface="+mj-lt"/>
                <a:ea typeface="+mj-ea"/>
                <a:cs typeface="+mj-cs"/>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758952" y="3429000"/>
            <a:ext cx="6473952" cy="1371600"/>
          </a:xfrm>
        </p:spPr>
        <p:txBody>
          <a:bodyPr lIns="0" rIns="0" anchor="t">
            <a:normAutofit/>
          </a:bodyPr>
          <a:lstStyle>
            <a:lvl1pPr marL="0" indent="0">
              <a:buNone/>
              <a:defRPr sz="2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54704" y="4203193"/>
            <a:ext cx="676657" cy="216427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7543800" cy="914400"/>
          </a:xfrm>
        </p:spPr>
        <p:txBody>
          <a:bodyPr/>
          <a:lstStyle/>
          <a:p>
            <a:r>
              <a:rPr kumimoji="0" lang="en-US"/>
              <a:t>Click to edit Master title style</a:t>
            </a:r>
            <a:endParaRPr kumimoji="0" lang="en-US" dirty="0"/>
          </a:p>
        </p:txBody>
      </p:sp>
      <p:sp>
        <p:nvSpPr>
          <p:cNvPr id="3" name="Content Placeholder 2"/>
          <p:cNvSpPr>
            <a:spLocks noGrp="1"/>
          </p:cNvSpPr>
          <p:nvPr>
            <p:ph sz="half" idx="1"/>
          </p:nvPr>
        </p:nvSpPr>
        <p:spPr>
          <a:xfrm>
            <a:off x="228600" y="1527048"/>
            <a:ext cx="3657600" cy="4416552"/>
          </a:xfrm>
        </p:spPr>
        <p:txBody>
          <a:bodyPr/>
          <a:lstStyle>
            <a:lvl1pPr>
              <a:defRPr sz="2400"/>
            </a:lvl1pPr>
            <a:lvl2pPr>
              <a:defRPr sz="2400"/>
            </a:lvl2pPr>
            <a:lvl3pPr>
              <a:defRPr sz="20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4038600" y="1527048"/>
            <a:ext cx="3657600" cy="4416552"/>
          </a:xfrm>
        </p:spPr>
        <p:txBody>
          <a:bodyPr/>
          <a:lstStyle>
            <a:lvl1pPr>
              <a:defRPr sz="2400"/>
            </a:lvl1pPr>
            <a:lvl2pPr>
              <a:defRPr sz="2400"/>
            </a:lvl2pPr>
            <a:lvl3pPr>
              <a:defRPr sz="20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Slide Number Placeholder 6"/>
          <p:cNvSpPr>
            <a:spLocks noGrp="1"/>
          </p:cNvSpPr>
          <p:nvPr>
            <p:ph type="sldNum" sz="quarter" idx="12"/>
          </p:nvPr>
        </p:nvSpPr>
        <p:spPr/>
        <p:txBody>
          <a:bodyPr/>
          <a:lstStyle/>
          <a:p>
            <a:fld id="{0235576B-7F3C-4840-ADD7-A9DF1158E3A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7543800" cy="914400"/>
          </a:xfrm>
        </p:spPr>
        <p:txBody>
          <a:bodyPr tIns="45720" anchor="b"/>
          <a:lstStyle>
            <a:lvl1pPr>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228600" y="1447800"/>
            <a:ext cx="3657600"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041648" y="1452309"/>
            <a:ext cx="3657600"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28600" y="2107152"/>
            <a:ext cx="3657600" cy="3836448"/>
          </a:xfrm>
        </p:spPr>
        <p:txBody>
          <a:bodyPr tIns="0"/>
          <a:lstStyle>
            <a:lvl1pPr>
              <a:defRPr sz="2400"/>
            </a:lvl1pPr>
            <a:lvl2pPr>
              <a:defRPr sz="2400"/>
            </a:lvl2pPr>
            <a:lvl3pPr>
              <a:defRPr sz="20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Content Placeholder 5"/>
          <p:cNvSpPr>
            <a:spLocks noGrp="1"/>
          </p:cNvSpPr>
          <p:nvPr>
            <p:ph sz="quarter" idx="4"/>
          </p:nvPr>
        </p:nvSpPr>
        <p:spPr>
          <a:xfrm>
            <a:off x="4041648" y="2107152"/>
            <a:ext cx="3657600" cy="3836448"/>
          </a:xfrm>
        </p:spPr>
        <p:txBody>
          <a:bodyPr tIns="0"/>
          <a:lstStyle>
            <a:lvl1pPr>
              <a:defRPr sz="2400"/>
            </a:lvl1pPr>
            <a:lvl2pPr>
              <a:defRPr sz="2400"/>
            </a:lvl2pPr>
            <a:lvl3pPr>
              <a:defRPr sz="20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Slide Number Placeholder 8"/>
          <p:cNvSpPr>
            <a:spLocks noGrp="1"/>
          </p:cNvSpPr>
          <p:nvPr>
            <p:ph type="sldNum" sz="quarter" idx="12"/>
          </p:nvPr>
        </p:nvSpPr>
        <p:spPr/>
        <p:txBody>
          <a:bodyPr/>
          <a:lstStyle/>
          <a:p>
            <a:fld id="{0235576B-7F3C-4840-ADD7-A9DF1158E3A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7543800" cy="9144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200" b="1">
                <a:ln>
                  <a:noFill/>
                </a:ln>
                <a:solidFill>
                  <a:schemeClr val="tx1"/>
                </a:solidFill>
                <a:effectLst/>
                <a:latin typeface="+mj-lt"/>
                <a:ea typeface="+mj-ea"/>
                <a:cs typeface="+mj-cs"/>
              </a:defRPr>
            </a:lvl1pPr>
          </a:lstStyle>
          <a:p>
            <a:r>
              <a:rPr kumimoji="0" lang="en-US"/>
              <a:t>Click to edit Master title style</a:t>
            </a:r>
            <a:endParaRPr kumimoji="0" lang="en-US" dirty="0"/>
          </a:p>
        </p:txBody>
      </p:sp>
      <p:sp>
        <p:nvSpPr>
          <p:cNvPr id="5" name="Slide Number Placeholder 4"/>
          <p:cNvSpPr>
            <a:spLocks noGrp="1"/>
          </p:cNvSpPr>
          <p:nvPr>
            <p:ph type="sldNum" sz="quarter" idx="12"/>
          </p:nvPr>
        </p:nvSpPr>
        <p:spPr/>
        <p:txBody>
          <a:bodyPr/>
          <a:lstStyle/>
          <a:p>
            <a:fld id="{0235576B-7F3C-4840-ADD7-A9DF1158E3A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235576B-7F3C-4840-ADD7-A9DF1158E3A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6"/>
          <p:cNvSpPr>
            <a:spLocks noGrp="1"/>
          </p:cNvSpPr>
          <p:nvPr>
            <p:ph type="sldNum" sz="quarter" idx="12"/>
          </p:nvPr>
        </p:nvSpPr>
        <p:spPr>
          <a:xfrm>
            <a:off x="8129016" y="6419088"/>
            <a:ext cx="914400" cy="384048"/>
          </a:xfrm>
        </p:spPr>
        <p:txBody>
          <a:bodyPr/>
          <a:lstStyle/>
          <a:p>
            <a:fld id="{0235576B-7F3C-4840-ADD7-A9DF1158E3A5}" type="slidenum">
              <a:rPr lang="en-US" smtClean="0"/>
              <a:pPr/>
              <a:t>‹#›</a:t>
            </a:fld>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54704" y="4203193"/>
            <a:ext cx="676657" cy="2164274"/>
          </a:xfrm>
          <a:prstGeom prst="rect">
            <a:avLst/>
          </a:prstGeom>
        </p:spPr>
      </p:pic>
      <p:sp>
        <p:nvSpPr>
          <p:cNvPr id="11" name="Content Placeholder 3"/>
          <p:cNvSpPr>
            <a:spLocks noGrp="1"/>
          </p:cNvSpPr>
          <p:nvPr>
            <p:ph sz="half" idx="1"/>
          </p:nvPr>
        </p:nvSpPr>
        <p:spPr>
          <a:xfrm>
            <a:off x="3124200" y="594360"/>
            <a:ext cx="4724400" cy="5349240"/>
          </a:xfrm>
        </p:spPr>
        <p:txBody>
          <a:bodyPr tIns="0"/>
          <a:lstStyle>
            <a:lvl1pPr>
              <a:defRPr sz="2400"/>
            </a:lvl1pPr>
            <a:lvl2pPr>
              <a:defRPr sz="2400"/>
            </a:lvl2pPr>
            <a:lvl3pPr>
              <a:defRPr sz="20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Title 1"/>
          <p:cNvSpPr>
            <a:spLocks noGrp="1"/>
          </p:cNvSpPr>
          <p:nvPr>
            <p:ph type="title"/>
          </p:nvPr>
        </p:nvSpPr>
        <p:spPr>
          <a:xfrm>
            <a:off x="228600" y="590552"/>
            <a:ext cx="2743200" cy="1162050"/>
          </a:xfrm>
        </p:spPr>
        <p:txBody>
          <a:bodyPr lIns="0" anchor="b">
            <a:noAutofit/>
          </a:bodyPr>
          <a:lstStyle>
            <a:lvl1pPr algn="l" rtl="0">
              <a:spcBef>
                <a:spcPct val="0"/>
              </a:spcBef>
              <a:buNone/>
              <a:defRPr sz="24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4" name="Text Placeholder 2"/>
          <p:cNvSpPr>
            <a:spLocks noGrp="1"/>
          </p:cNvSpPr>
          <p:nvPr>
            <p:ph type="body" idx="2"/>
          </p:nvPr>
        </p:nvSpPr>
        <p:spPr>
          <a:xfrm>
            <a:off x="228600" y="1752600"/>
            <a:ext cx="2743200" cy="4207213"/>
          </a:xfrm>
        </p:spPr>
        <p:txBody>
          <a:bodyPr lIns="18288" rIns="18288">
            <a:normAutofit/>
          </a:bodyPr>
          <a:lstStyle>
            <a:lvl1pPr marL="0" indent="0" algn="l">
              <a:buNone/>
              <a:defRPr sz="20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p:txBody>
          <a:bodyPr/>
          <a:lstStyle/>
          <a:p>
            <a:fld id="{0235576B-7F3C-4840-ADD7-A9DF1158E3A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901" y="1426"/>
            <a:ext cx="9140196" cy="6855147"/>
          </a:xfrm>
          <a:prstGeom prst="rect">
            <a:avLst/>
          </a:prstGeom>
        </p:spPr>
      </p:pic>
      <p:sp>
        <p:nvSpPr>
          <p:cNvPr id="9" name="Title Placeholder 8"/>
          <p:cNvSpPr>
            <a:spLocks noGrp="1"/>
          </p:cNvSpPr>
          <p:nvPr>
            <p:ph type="title"/>
          </p:nvPr>
        </p:nvSpPr>
        <p:spPr>
          <a:xfrm>
            <a:off x="228600" y="155448"/>
            <a:ext cx="7543800" cy="9144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228600" y="1527048"/>
            <a:ext cx="7543800" cy="4416552"/>
          </a:xfrm>
          <a:prstGeom prst="rect">
            <a:avLst/>
          </a:prstGeom>
        </p:spPr>
        <p:txBody>
          <a:bodyPr vert="horz" lIns="0" tIns="0" rIns="0" bIns="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8" name="Slide Number Placeholder 17"/>
          <p:cNvSpPr>
            <a:spLocks noGrp="1"/>
          </p:cNvSpPr>
          <p:nvPr>
            <p:ph type="sldNum" sz="quarter" idx="4"/>
          </p:nvPr>
        </p:nvSpPr>
        <p:spPr>
          <a:xfrm>
            <a:off x="8129016" y="6419088"/>
            <a:ext cx="914400" cy="384048"/>
          </a:xfrm>
          <a:prstGeom prst="rect">
            <a:avLst/>
          </a:prstGeom>
        </p:spPr>
        <p:txBody>
          <a:bodyPr vert="horz" lIns="91440" tIns="45720" rIns="91440" bIns="45720" anchor="b"/>
          <a:lstStyle>
            <a:lvl1pPr algn="r" eaLnBrk="1" latinLnBrk="0" hangingPunct="1">
              <a:defRPr kumimoji="0" sz="1200">
                <a:solidFill>
                  <a:schemeClr val="bg1"/>
                </a:solidFill>
              </a:defRPr>
            </a:lvl1pPr>
          </a:lstStyle>
          <a:p>
            <a:fld id="{0235576B-7F3C-4840-ADD7-A9DF1158E3A5}" type="slidenum">
              <a:rPr lang="en-US" smtClean="0"/>
              <a:pPr/>
              <a:t>‹#›</a:t>
            </a:fld>
            <a:endParaRPr lang="en-US" dirty="0"/>
          </a:p>
        </p:txBody>
      </p:sp>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354704" y="4203193"/>
            <a:ext cx="676657" cy="216427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9" r:id="rId8"/>
    <p:sldLayoutId id="2147483670" r:id="rId9"/>
    <p:sldLayoutId id="2147483671" r:id="rId10"/>
  </p:sldLayoutIdLst>
  <p:hf hdr="0" ftr="0" dt="0"/>
  <p:txStyles>
    <p:titleStyle>
      <a:lvl1pPr algn="l" rtl="0" eaLnBrk="1" latinLnBrk="0" hangingPunct="1">
        <a:spcBef>
          <a:spcPct val="0"/>
        </a:spcBef>
        <a:buNone/>
        <a:defRPr kumimoji="0" sz="3200" b="1" kern="1200">
          <a:ln>
            <a:noFill/>
          </a:ln>
          <a:solidFill>
            <a:schemeClr val="tx1"/>
          </a:solidFill>
          <a:effectLst/>
          <a:latin typeface="+mj-lt"/>
          <a:ea typeface="+mj-ea"/>
          <a:cs typeface="+mj-cs"/>
        </a:defRPr>
      </a:lvl1pPr>
    </p:titleStyle>
    <p:bodyStyle>
      <a:lvl1pPr marL="228600" indent="-228600" algn="l" rtl="0" eaLnBrk="1" latinLnBrk="0" hangingPunct="1">
        <a:spcBef>
          <a:spcPct val="20000"/>
        </a:spcBef>
        <a:buClr>
          <a:schemeClr val="tx2"/>
        </a:buClr>
        <a:buSzPct val="100000"/>
        <a:buFont typeface="Wingdings" pitchFamily="2" charset="2"/>
        <a:buChar char="§"/>
        <a:defRPr kumimoji="0" sz="2400" kern="1200">
          <a:solidFill>
            <a:schemeClr val="tx1"/>
          </a:solidFill>
          <a:latin typeface="+mn-lt"/>
          <a:ea typeface="+mn-ea"/>
          <a:cs typeface="+mn-cs"/>
        </a:defRPr>
      </a:lvl1pPr>
      <a:lvl2pPr marL="455613" indent="-227013" algn="l" rtl="0" eaLnBrk="1" latinLnBrk="0" hangingPunct="1">
        <a:spcBef>
          <a:spcPct val="20000"/>
        </a:spcBef>
        <a:buClr>
          <a:schemeClr val="tx2"/>
        </a:buClr>
        <a:buSzPct val="100000"/>
        <a:buFont typeface="Arial" pitchFamily="34" charset="0"/>
        <a:buChar char="•"/>
        <a:defRPr kumimoji="0" sz="2400" kern="1200">
          <a:solidFill>
            <a:schemeClr val="tx1"/>
          </a:solidFill>
          <a:latin typeface="+mn-lt"/>
          <a:ea typeface="+mn-ea"/>
          <a:cs typeface="+mn-cs"/>
        </a:defRPr>
      </a:lvl2pPr>
      <a:lvl3pPr marL="685800" indent="-228600" algn="l" rtl="0" eaLnBrk="1" latinLnBrk="0" hangingPunct="1">
        <a:spcBef>
          <a:spcPct val="20000"/>
        </a:spcBef>
        <a:buClr>
          <a:schemeClr val="tx2"/>
        </a:buClr>
        <a:buSzPct val="100000"/>
        <a:buFont typeface="Arial" pitchFamily="34" charset="0"/>
        <a:buChar char="–"/>
        <a:defRPr kumimoji="0" sz="2000" kern="1200">
          <a:solidFill>
            <a:schemeClr val="tx1"/>
          </a:solidFill>
          <a:latin typeface="+mn-lt"/>
          <a:ea typeface="+mn-ea"/>
          <a:cs typeface="+mn-cs"/>
        </a:defRPr>
      </a:lvl3pPr>
      <a:lvl4pPr marL="914400" indent="-228600" algn="l" rtl="0" eaLnBrk="1" latinLnBrk="0" hangingPunct="1">
        <a:spcBef>
          <a:spcPct val="20000"/>
        </a:spcBef>
        <a:buClr>
          <a:schemeClr val="accent2"/>
        </a:buClr>
        <a:buSzPct val="100000"/>
        <a:buFont typeface="Wingdings" pitchFamily="2" charset="2"/>
        <a:buChar char="§"/>
        <a:defRPr kumimoji="0" sz="2000" kern="1200">
          <a:solidFill>
            <a:schemeClr val="tx1"/>
          </a:solidFill>
          <a:latin typeface="+mn-lt"/>
          <a:ea typeface="+mn-ea"/>
          <a:cs typeface="+mn-cs"/>
        </a:defRPr>
      </a:lvl4pPr>
      <a:lvl5pPr marL="1144588" indent="-230188" algn="l" rtl="0" eaLnBrk="1" latinLnBrk="0" hangingPunct="1">
        <a:spcBef>
          <a:spcPct val="20000"/>
        </a:spcBef>
        <a:buClr>
          <a:schemeClr val="accent2"/>
        </a:buClr>
        <a:buSzPct val="100000"/>
        <a:buFont typeface="Arial" pitchFamily="34" charset="0"/>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fda.gov/RegulatoryInformation/Guidances/ucm127069.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cid:image002.jpg@01D118B7.40216FF0" TargetMode="External"/><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hyperlink" Target="https://www.dmidcroms.com/" TargetMode="External"/><Relationship Id="rId4" Type="http://schemas.openxmlformats.org/officeDocument/2006/relationships/image" Target="../media/image9.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ictr.wisc.edu/DMCvideotrg" TargetMode="External"/><Relationship Id="rId2" Type="http://schemas.openxmlformats.org/officeDocument/2006/relationships/hyperlink" Target="https://dsmblearningcenter.niaid.nih.gov/Pages/default.asp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niaid.nih.gov/research/guidance-policies-and-standard-operating-procedures" TargetMode="External"/><Relationship Id="rId2" Type="http://schemas.openxmlformats.org/officeDocument/2006/relationships/hyperlink" Target="https://www.niaid.nih.gov/research/safety-oversight-clinical-research" TargetMode="External"/><Relationship Id="rId1" Type="http://schemas.openxmlformats.org/officeDocument/2006/relationships/slideLayout" Target="../slideLayouts/slideLayout2.xml"/><Relationship Id="rId6" Type="http://schemas.openxmlformats.org/officeDocument/2006/relationships/hyperlink" Target="http://www.fda.gov/RegulatoryInformation/Guidances/ucm127069.htm" TargetMode="External"/><Relationship Id="rId5" Type="http://schemas.openxmlformats.org/officeDocument/2006/relationships/hyperlink" Target="https://ictr.wisc.edu/workshops-non-credit-courses/" TargetMode="External"/><Relationship Id="rId4" Type="http://schemas.openxmlformats.org/officeDocument/2006/relationships/hyperlink" Target="https://dsmblearningcenter.niaid.nih.gov/Pages/default.asp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68224" y="1828800"/>
            <a:ext cx="7696200" cy="3276600"/>
          </a:xfrm>
        </p:spPr>
        <p:txBody>
          <a:bodyPr>
            <a:noAutofit/>
          </a:bodyPr>
          <a:lstStyle/>
          <a:p>
            <a:pPr algn="ctr"/>
            <a:r>
              <a:rPr lang="en-US" sz="2800" dirty="0"/>
              <a:t>DMID </a:t>
            </a:r>
            <a:br>
              <a:rPr lang="en-US" sz="2800" dirty="0"/>
            </a:br>
            <a:r>
              <a:rPr lang="en-US" sz="2800" dirty="0"/>
              <a:t>Data and Safety Monitoring Boards and Safety Monitoring Committees  </a:t>
            </a:r>
            <a:br>
              <a:rPr lang="en-US" sz="2800" dirty="0"/>
            </a:br>
            <a:br>
              <a:rPr lang="en-US" sz="2800" dirty="0"/>
            </a:br>
            <a:r>
              <a:rPr lang="en-US" sz="2800" i="1" dirty="0"/>
              <a:t>Operations Overview</a:t>
            </a:r>
            <a:br>
              <a:rPr lang="en-US" sz="2800" i="1" dirty="0"/>
            </a:br>
            <a:r>
              <a:rPr lang="en-US" sz="2800" i="1" dirty="0"/>
              <a:t>and </a:t>
            </a:r>
            <a:br>
              <a:rPr lang="en-US" sz="2800" i="1" dirty="0"/>
            </a:br>
            <a:r>
              <a:rPr lang="en-US" sz="2800" i="1" dirty="0"/>
              <a:t>Preparation and Management of </a:t>
            </a:r>
            <a:br>
              <a:rPr lang="en-US" sz="2800" i="1" dirty="0"/>
            </a:br>
            <a:r>
              <a:rPr lang="en-US" sz="2800" i="1" dirty="0"/>
              <a:t>Safety Reports and Meeting Materials</a:t>
            </a:r>
          </a:p>
        </p:txBody>
      </p:sp>
      <p:sp>
        <p:nvSpPr>
          <p:cNvPr id="5" name="Subtitle 4"/>
          <p:cNvSpPr>
            <a:spLocks noGrp="1"/>
          </p:cNvSpPr>
          <p:nvPr>
            <p:ph type="subTitle" idx="1"/>
          </p:nvPr>
        </p:nvSpPr>
        <p:spPr>
          <a:xfrm>
            <a:off x="758952" y="1295400"/>
            <a:ext cx="6473952" cy="457200"/>
          </a:xfrm>
        </p:spPr>
        <p:txBody>
          <a:bodyPr/>
          <a:lstStyle/>
          <a:p>
            <a:r>
              <a:rPr lang="en-US" dirty="0"/>
              <a:t>Investigator Training</a:t>
            </a:r>
          </a:p>
        </p:txBody>
      </p:sp>
      <p:sp>
        <p:nvSpPr>
          <p:cNvPr id="8" name="Text Placeholder 7"/>
          <p:cNvSpPr>
            <a:spLocks noGrp="1"/>
          </p:cNvSpPr>
          <p:nvPr>
            <p:ph type="body" sz="quarter" idx="15"/>
          </p:nvPr>
        </p:nvSpPr>
        <p:spPr>
          <a:xfrm>
            <a:off x="838200" y="5181600"/>
            <a:ext cx="3048000" cy="533400"/>
          </a:xfrm>
        </p:spPr>
        <p:txBody>
          <a:bodyPr/>
          <a:lstStyle/>
          <a:p>
            <a:r>
              <a:rPr lang="en-US" dirty="0">
                <a:solidFill>
                  <a:schemeClr val="tx1"/>
                </a:solidFill>
              </a:rPr>
              <a:t>DMID OCRA Safety </a:t>
            </a:r>
          </a:p>
          <a:p>
            <a:r>
              <a:rPr lang="en-US" dirty="0">
                <a:solidFill>
                  <a:schemeClr val="tx1"/>
                </a:solidFill>
              </a:rPr>
              <a:t>Version 2.0,  26 June 2017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Independent Unblinded Biostatistician</a:t>
            </a:r>
          </a:p>
        </p:txBody>
      </p:sp>
      <p:sp>
        <p:nvSpPr>
          <p:cNvPr id="3" name="Content Placeholder 2"/>
          <p:cNvSpPr>
            <a:spLocks noGrp="1"/>
          </p:cNvSpPr>
          <p:nvPr>
            <p:ph idx="1"/>
          </p:nvPr>
        </p:nvSpPr>
        <p:spPr>
          <a:xfrm>
            <a:off x="228600" y="1527048"/>
            <a:ext cx="7543800" cy="4568952"/>
          </a:xfrm>
        </p:spPr>
        <p:txBody>
          <a:bodyPr>
            <a:normAutofit/>
          </a:bodyPr>
          <a:lstStyle/>
          <a:p>
            <a:r>
              <a:rPr lang="en-US" dirty="0"/>
              <a:t>Presents the Closed Report in the DSMB/SMC Closed Session of the meetings.</a:t>
            </a:r>
          </a:p>
          <a:p>
            <a:r>
              <a:rPr lang="en-US" dirty="0"/>
              <a:t>Provides the </a:t>
            </a:r>
            <a:r>
              <a:rPr lang="en-US" dirty="0" err="1"/>
              <a:t>unblinded</a:t>
            </a:r>
            <a:r>
              <a:rPr lang="en-US" dirty="0"/>
              <a:t> treatment assignments to the DSMB/SMC as needed in the Closed Session.</a:t>
            </a:r>
          </a:p>
          <a:p>
            <a:r>
              <a:rPr lang="en-US" dirty="0"/>
              <a:t>FDA notes that it is advantageous for the statistician performing the interim analysis to be uninvolved in managing the conduct of the trial, especially in regard to making decisions about design modifications*</a:t>
            </a:r>
          </a:p>
          <a:p>
            <a:pPr marL="457200" lvl="2" indent="0">
              <a:buNone/>
            </a:pPr>
            <a:r>
              <a:rPr lang="en-US" dirty="0"/>
              <a:t>*Guidance for Clinical Trial Sponsors: Establishment and Operation of Clinical Trial Data Monitoring Committees</a:t>
            </a:r>
          </a:p>
          <a:p>
            <a:pPr marL="457200" lvl="2" indent="0">
              <a:buNone/>
            </a:pPr>
            <a:r>
              <a:rPr lang="en-US" dirty="0">
                <a:hlinkClick r:id="rId2"/>
              </a:rPr>
              <a:t>http://www.fda.gov/RegulatoryInformation/Guidances/ucm127069.htm</a:t>
            </a:r>
            <a:endParaRPr lang="en-US" dirty="0"/>
          </a:p>
          <a:p>
            <a:pPr lvl="2"/>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10</a:t>
            </a:fld>
            <a:endParaRPr lang="en-US" dirty="0"/>
          </a:p>
        </p:txBody>
      </p:sp>
    </p:spTree>
    <p:extLst>
      <p:ext uri="{BB962C8B-B14F-4D97-AF65-F5344CB8AC3E}">
        <p14:creationId xmlns:p14="http://schemas.microsoft.com/office/powerpoint/2010/main" val="3752271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Safety Oversight Committee Support (SOCS)</a:t>
            </a:r>
          </a:p>
        </p:txBody>
      </p:sp>
      <p:sp>
        <p:nvSpPr>
          <p:cNvPr id="3" name="Content Placeholder 2"/>
          <p:cNvSpPr>
            <a:spLocks noGrp="1"/>
          </p:cNvSpPr>
          <p:nvPr>
            <p:ph idx="1"/>
          </p:nvPr>
        </p:nvSpPr>
        <p:spPr>
          <a:xfrm>
            <a:off x="228600" y="1527048"/>
            <a:ext cx="7900416" cy="4568952"/>
          </a:xfrm>
        </p:spPr>
        <p:txBody>
          <a:bodyPr>
            <a:normAutofit lnSpcReduction="10000"/>
          </a:bodyPr>
          <a:lstStyle/>
          <a:p>
            <a:r>
              <a:rPr lang="en-US" dirty="0"/>
              <a:t>DMID contractor that facilitates DSMB/SMC meetings and related activities.</a:t>
            </a:r>
          </a:p>
          <a:p>
            <a:r>
              <a:rPr lang="en-US" dirty="0"/>
              <a:t>Serves as the Executive Secretary for the DSMB/SMC.</a:t>
            </a:r>
          </a:p>
          <a:p>
            <a:r>
              <a:rPr lang="en-US" dirty="0"/>
              <a:t>Facilitates and documents confidential communications.</a:t>
            </a:r>
          </a:p>
          <a:p>
            <a:r>
              <a:rPr lang="en-US" dirty="0"/>
              <a:t>Supports the DSMB/SMC Chair with meeting conduct and documentation.</a:t>
            </a:r>
          </a:p>
          <a:p>
            <a:r>
              <a:rPr lang="en-US" dirty="0"/>
              <a:t>Distributes final Charter, Recommendations, Minutes.</a:t>
            </a:r>
          </a:p>
          <a:p>
            <a:pPr lvl="0"/>
            <a:r>
              <a:rPr lang="en-US" dirty="0"/>
              <a:t>Facilitates access and posts DSMB/SMC meeting materials to the secure Document Library for the DSMB/SMC and for Open Session participants.</a:t>
            </a:r>
          </a:p>
          <a:p>
            <a:r>
              <a:rPr lang="en-US" dirty="0"/>
              <a:t>Facilitates Conflict of Interest (COI) review of Members and ISMs. </a:t>
            </a:r>
          </a:p>
        </p:txBody>
      </p:sp>
      <p:sp>
        <p:nvSpPr>
          <p:cNvPr id="4" name="Slide Number Placeholder 3"/>
          <p:cNvSpPr>
            <a:spLocks noGrp="1"/>
          </p:cNvSpPr>
          <p:nvPr>
            <p:ph type="sldNum" sz="quarter" idx="12"/>
          </p:nvPr>
        </p:nvSpPr>
        <p:spPr/>
        <p:txBody>
          <a:bodyPr/>
          <a:lstStyle/>
          <a:p>
            <a:fld id="{0235576B-7F3C-4840-ADD7-A9DF1158E3A5}" type="slidenum">
              <a:rPr lang="en-US" smtClean="0"/>
              <a:pPr/>
              <a:t>11</a:t>
            </a:fld>
            <a:endParaRPr lang="en-US" dirty="0"/>
          </a:p>
        </p:txBody>
      </p:sp>
    </p:spTree>
    <p:extLst>
      <p:ext uri="{BB962C8B-B14F-4D97-AF65-F5344CB8AC3E}">
        <p14:creationId xmlns:p14="http://schemas.microsoft.com/office/powerpoint/2010/main" val="352502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DMID Clinical Project Manager (CPM)</a:t>
            </a:r>
          </a:p>
        </p:txBody>
      </p:sp>
      <p:sp>
        <p:nvSpPr>
          <p:cNvPr id="3" name="Content Placeholder 2"/>
          <p:cNvSpPr>
            <a:spLocks noGrp="1"/>
          </p:cNvSpPr>
          <p:nvPr>
            <p:ph idx="1"/>
          </p:nvPr>
        </p:nvSpPr>
        <p:spPr>
          <a:xfrm>
            <a:off x="228600" y="1219200"/>
            <a:ext cx="7543800" cy="5065059"/>
          </a:xfrm>
        </p:spPr>
        <p:txBody>
          <a:bodyPr>
            <a:normAutofit fontScale="92500" lnSpcReduction="10000"/>
          </a:bodyPr>
          <a:lstStyle/>
          <a:p>
            <a:pPr lvl="0"/>
            <a:r>
              <a:rPr lang="en-US" dirty="0"/>
              <a:t>Serves as primary contact for SOCS regarding logistics of meeting activities.</a:t>
            </a:r>
          </a:p>
          <a:p>
            <a:pPr lvl="0"/>
            <a:r>
              <a:rPr lang="en-US" dirty="0"/>
              <a:t>Approves the Agenda (including who presents at the Open Sessions of Meetings).</a:t>
            </a:r>
          </a:p>
          <a:p>
            <a:r>
              <a:rPr lang="en-US" dirty="0"/>
              <a:t>Participates in Open Sessions of DSMB/SMC Meetings as a DMID representative; provides current study status during Organizational Meeting.</a:t>
            </a:r>
          </a:p>
          <a:p>
            <a:r>
              <a:rPr lang="en-US" dirty="0"/>
              <a:t>Assists PI with answering operational questions. </a:t>
            </a:r>
          </a:p>
          <a:p>
            <a:r>
              <a:rPr lang="en-US" dirty="0"/>
              <a:t>Reviews and approves draft Safety Report template, draft Open Session Safety Reports, Charter, Recommendations, Open Session Meeting Minutes prior to being finalized.</a:t>
            </a:r>
          </a:p>
          <a:p>
            <a:r>
              <a:rPr lang="en-US" dirty="0"/>
              <a:t>Reviews and approves the DSMB/SMC Recommendations and recommends actions for implementation by the study team, as applicable.</a:t>
            </a:r>
          </a:p>
        </p:txBody>
      </p:sp>
      <p:sp>
        <p:nvSpPr>
          <p:cNvPr id="4" name="Slide Number Placeholder 3"/>
          <p:cNvSpPr>
            <a:spLocks noGrp="1"/>
          </p:cNvSpPr>
          <p:nvPr>
            <p:ph type="sldNum" sz="quarter" idx="12"/>
          </p:nvPr>
        </p:nvSpPr>
        <p:spPr/>
        <p:txBody>
          <a:bodyPr/>
          <a:lstStyle/>
          <a:p>
            <a:fld id="{0235576B-7F3C-4840-ADD7-A9DF1158E3A5}" type="slidenum">
              <a:rPr lang="en-US" smtClean="0"/>
              <a:pPr/>
              <a:t>12</a:t>
            </a:fld>
            <a:endParaRPr lang="en-US" dirty="0"/>
          </a:p>
        </p:txBody>
      </p:sp>
    </p:spTree>
    <p:extLst>
      <p:ext uri="{BB962C8B-B14F-4D97-AF65-F5344CB8AC3E}">
        <p14:creationId xmlns:p14="http://schemas.microsoft.com/office/powerpoint/2010/main" val="1138056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DMID Medical Monitor (MM)</a:t>
            </a:r>
          </a:p>
        </p:txBody>
      </p:sp>
      <p:sp>
        <p:nvSpPr>
          <p:cNvPr id="3" name="Content Placeholder 2"/>
          <p:cNvSpPr>
            <a:spLocks noGrp="1"/>
          </p:cNvSpPr>
          <p:nvPr>
            <p:ph idx="1"/>
          </p:nvPr>
        </p:nvSpPr>
        <p:spPr>
          <a:xfrm>
            <a:off x="218536" y="1447800"/>
            <a:ext cx="7543800" cy="4800600"/>
          </a:xfrm>
        </p:spPr>
        <p:txBody>
          <a:bodyPr>
            <a:normAutofit fontScale="92500"/>
          </a:bodyPr>
          <a:lstStyle/>
          <a:p>
            <a:r>
              <a:rPr lang="en-US" dirty="0"/>
              <a:t>Participates in Open Sessions of DSMB/SMC Meetings as a DMID representative; assists with answering questions about safety monitoring and related procedures (e.g., review of halting rules).</a:t>
            </a:r>
          </a:p>
          <a:p>
            <a:r>
              <a:rPr lang="en-US" dirty="0"/>
              <a:t>Reviews and approves Safety Report Templates, draft Open Session Safety Reports, Charter, and Open Session Meeting Minutes prior to being finalized.</a:t>
            </a:r>
          </a:p>
          <a:p>
            <a:r>
              <a:rPr lang="en-US" dirty="0"/>
              <a:t>Reviews the DSMB/SMC Recommendations and recommends actions for implementation by the study team, as applicable.</a:t>
            </a:r>
          </a:p>
          <a:p>
            <a:pPr lvl="0"/>
            <a:r>
              <a:rPr lang="en-US" dirty="0"/>
              <a:t>Reviews and evaluates ongoing safety information and consults with investigator, ISM, or DSMB/SMC Chair as needed for assessment of safety events or halting rules. </a:t>
            </a:r>
          </a:p>
          <a:p>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13</a:t>
            </a:fld>
            <a:endParaRPr lang="en-US" dirty="0"/>
          </a:p>
        </p:txBody>
      </p:sp>
    </p:spTree>
    <p:extLst>
      <p:ext uri="{BB962C8B-B14F-4D97-AF65-F5344CB8AC3E}">
        <p14:creationId xmlns:p14="http://schemas.microsoft.com/office/powerpoint/2010/main" val="3444944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5448"/>
            <a:ext cx="8153400" cy="914400"/>
          </a:xfrm>
        </p:spPr>
        <p:txBody>
          <a:bodyPr>
            <a:normAutofit fontScale="90000"/>
          </a:bodyPr>
          <a:lstStyle/>
          <a:p>
            <a:r>
              <a:rPr lang="en-US" dirty="0"/>
              <a:t>DMID Medical Officer (MO),Scientific Lead (SL) and Regulatory Affairs Specialist (RAS)</a:t>
            </a:r>
          </a:p>
        </p:txBody>
      </p:sp>
      <p:sp>
        <p:nvSpPr>
          <p:cNvPr id="3" name="Content Placeholder 2"/>
          <p:cNvSpPr>
            <a:spLocks noGrp="1"/>
          </p:cNvSpPr>
          <p:nvPr>
            <p:ph idx="1"/>
          </p:nvPr>
        </p:nvSpPr>
        <p:spPr>
          <a:xfrm>
            <a:off x="228600" y="1371600"/>
            <a:ext cx="7543800" cy="4724400"/>
          </a:xfrm>
        </p:spPr>
        <p:txBody>
          <a:bodyPr>
            <a:normAutofit fontScale="92500"/>
          </a:bodyPr>
          <a:lstStyle/>
          <a:p>
            <a:r>
              <a:rPr lang="en-US" dirty="0"/>
              <a:t>Medical Officer (MO): Primarily responsible for protocol development, inclusion/exclusion criteria, and eligibility questions.  May assist in answering questions about study design and endpoints during the Organizational Meeting.</a:t>
            </a:r>
          </a:p>
          <a:p>
            <a:r>
              <a:rPr lang="en-US" dirty="0"/>
              <a:t>Scientific Lead (SL): Provides scientific expertise regarding the clinical development plan.  May assist in answering questions about study design, objectives and endpoints during the Organizational Meeting.</a:t>
            </a:r>
          </a:p>
          <a:p>
            <a:r>
              <a:rPr lang="en-US" dirty="0"/>
              <a:t>Regulatory Affairs Specialist (RAS): For DMID-Held INDs/IDEs only, Responsible for the management of DMID-held INDs/IDEs. Submits IND safety reports and DSMB/SMC Recommendations to the FDA. May assist in answering regulatory questions.</a:t>
            </a:r>
          </a:p>
        </p:txBody>
      </p:sp>
      <p:sp>
        <p:nvSpPr>
          <p:cNvPr id="4" name="Slide Number Placeholder 3"/>
          <p:cNvSpPr>
            <a:spLocks noGrp="1"/>
          </p:cNvSpPr>
          <p:nvPr>
            <p:ph type="sldNum" sz="quarter" idx="12"/>
          </p:nvPr>
        </p:nvSpPr>
        <p:spPr/>
        <p:txBody>
          <a:bodyPr/>
          <a:lstStyle/>
          <a:p>
            <a:fld id="{0235576B-7F3C-4840-ADD7-A9DF1158E3A5}" type="slidenum">
              <a:rPr lang="en-US" smtClean="0"/>
              <a:pPr/>
              <a:t>14</a:t>
            </a:fld>
            <a:endParaRPr lang="en-US" dirty="0"/>
          </a:p>
        </p:txBody>
      </p:sp>
    </p:spTree>
    <p:extLst>
      <p:ext uri="{BB962C8B-B14F-4D97-AF65-F5344CB8AC3E}">
        <p14:creationId xmlns:p14="http://schemas.microsoft.com/office/powerpoint/2010/main" val="3208211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r>
              <a:rPr lang="en-US" dirty="0"/>
              <a:t>Independent Safety Monitor (ISM)</a:t>
            </a:r>
          </a:p>
        </p:txBody>
      </p:sp>
      <p:sp>
        <p:nvSpPr>
          <p:cNvPr id="3" name="Content Placeholder 2"/>
          <p:cNvSpPr>
            <a:spLocks noGrp="1"/>
          </p:cNvSpPr>
          <p:nvPr>
            <p:ph idx="1"/>
          </p:nvPr>
        </p:nvSpPr>
        <p:spPr>
          <a:xfrm>
            <a:off x="381000" y="1447800"/>
            <a:ext cx="7543800" cy="4648200"/>
          </a:xfrm>
        </p:spPr>
        <p:txBody>
          <a:bodyPr>
            <a:normAutofit lnSpcReduction="10000"/>
          </a:bodyPr>
          <a:lstStyle/>
          <a:p>
            <a:r>
              <a:rPr lang="en-US" dirty="0"/>
              <a:t>Physician located at the study site with relevant expertise whose primary responsibility is to provide to DMID an independent safety assessment of Serious Adverse Events (SAEs) in a timely fashion.  </a:t>
            </a:r>
          </a:p>
          <a:p>
            <a:r>
              <a:rPr lang="en-US" dirty="0"/>
              <a:t>May be asked by DMID to examine a study participant and provide an ad hoc medical assessment.</a:t>
            </a:r>
          </a:p>
          <a:p>
            <a:r>
              <a:rPr lang="en-US" dirty="0"/>
              <a:t>Reviews additional safety-related events at the request of DMID.</a:t>
            </a:r>
          </a:p>
          <a:p>
            <a:r>
              <a:rPr lang="en-US" dirty="0"/>
              <a:t>Participation is for the duration of the DMID study and is a voluntary position that does not receive payment. </a:t>
            </a:r>
          </a:p>
          <a:p>
            <a:r>
              <a:rPr lang="en-US" dirty="0"/>
              <a:t>Attends DSMB/SMC Data Review Meetings when events are discussed that occurred at his or her particular study site.</a:t>
            </a:r>
          </a:p>
          <a:p>
            <a:pPr marL="228600" lvl="1" indent="0">
              <a:buNone/>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0235576B-7F3C-4840-ADD7-A9DF1158E3A5}" type="slidenum">
              <a:rPr lang="en-US" smtClean="0"/>
              <a:pPr/>
              <a:t>15</a:t>
            </a:fld>
            <a:endParaRPr lang="en-US" dirty="0"/>
          </a:p>
        </p:txBody>
      </p:sp>
    </p:spTree>
    <p:extLst>
      <p:ext uri="{BB962C8B-B14F-4D97-AF65-F5344CB8AC3E}">
        <p14:creationId xmlns:p14="http://schemas.microsoft.com/office/powerpoint/2010/main" val="1338746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DMID Safety Oversight Committees</a:t>
            </a:r>
          </a:p>
        </p:txBody>
      </p:sp>
      <p:sp>
        <p:nvSpPr>
          <p:cNvPr id="3" name="Content Placeholder 2"/>
          <p:cNvSpPr>
            <a:spLocks noGrp="1"/>
          </p:cNvSpPr>
          <p:nvPr>
            <p:ph idx="1"/>
          </p:nvPr>
        </p:nvSpPr>
        <p:spPr>
          <a:xfrm>
            <a:off x="228600" y="1295400"/>
            <a:ext cx="7900416" cy="4800600"/>
          </a:xfrm>
        </p:spPr>
        <p:txBody>
          <a:bodyPr>
            <a:normAutofit/>
          </a:bodyPr>
          <a:lstStyle/>
          <a:p>
            <a:r>
              <a:rPr lang="en-US" dirty="0"/>
              <a:t>DMID requires a DSMB for all randomized clinical trials of any phase that involve both investigator-masked interventions and enrollment of greater than 100 subjects. </a:t>
            </a:r>
          </a:p>
          <a:p>
            <a:r>
              <a:rPr lang="en-US" dirty="0"/>
              <a:t>DMID utilizes another type of committee, a SMC, for many Phase I and smaller Phase II trials. </a:t>
            </a:r>
          </a:p>
          <a:p>
            <a:r>
              <a:rPr lang="en-US" dirty="0"/>
              <a:t>DSMBs/SMCs are convened by authority of the DMID and are advisory to DMID and the study team.</a:t>
            </a:r>
          </a:p>
          <a:p>
            <a:r>
              <a:rPr lang="en-US" dirty="0"/>
              <a:t>Members are unpaid volunteers who are independent of the trial investigators, pharmaceutical sponsor (if any) and funding agency.  </a:t>
            </a:r>
          </a:p>
        </p:txBody>
      </p:sp>
      <p:sp>
        <p:nvSpPr>
          <p:cNvPr id="4" name="Slide Number Placeholder 3"/>
          <p:cNvSpPr>
            <a:spLocks noGrp="1"/>
          </p:cNvSpPr>
          <p:nvPr>
            <p:ph type="sldNum" sz="quarter" idx="12"/>
          </p:nvPr>
        </p:nvSpPr>
        <p:spPr/>
        <p:txBody>
          <a:bodyPr/>
          <a:lstStyle/>
          <a:p>
            <a:fld id="{0235576B-7F3C-4840-ADD7-A9DF1158E3A5}" type="slidenum">
              <a:rPr lang="en-US" smtClean="0"/>
              <a:pPr/>
              <a:t>16</a:t>
            </a:fld>
            <a:endParaRPr lang="en-US" dirty="0"/>
          </a:p>
        </p:txBody>
      </p:sp>
    </p:spTree>
    <p:extLst>
      <p:ext uri="{BB962C8B-B14F-4D97-AF65-F5344CB8AC3E}">
        <p14:creationId xmlns:p14="http://schemas.microsoft.com/office/powerpoint/2010/main" val="1964169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Data and Safety Monitoring Board</a:t>
            </a:r>
          </a:p>
        </p:txBody>
      </p:sp>
      <p:sp>
        <p:nvSpPr>
          <p:cNvPr id="3" name="Content Placeholder 2"/>
          <p:cNvSpPr>
            <a:spLocks noGrp="1"/>
          </p:cNvSpPr>
          <p:nvPr>
            <p:ph idx="1"/>
          </p:nvPr>
        </p:nvSpPr>
        <p:spPr>
          <a:xfrm>
            <a:off x="304800" y="1295400"/>
            <a:ext cx="7824216" cy="4971288"/>
          </a:xfrm>
        </p:spPr>
        <p:txBody>
          <a:bodyPr>
            <a:normAutofit lnSpcReduction="10000"/>
          </a:bodyPr>
          <a:lstStyle/>
          <a:p>
            <a:r>
              <a:rPr lang="en-US" dirty="0"/>
              <a:t>Members include a Biostatistician experienced in clinical trials statistical methods and Clinicians with relevant expertise. </a:t>
            </a:r>
          </a:p>
          <a:p>
            <a:r>
              <a:rPr lang="en-US" dirty="0"/>
              <a:t>Periodically (at least annually) reviews cumulative safety and efficacy data. </a:t>
            </a:r>
          </a:p>
          <a:p>
            <a:r>
              <a:rPr lang="en-US" dirty="0"/>
              <a:t>Approves draft Safety Report (Open and Closed) developed based on study protocol and data review requirements.</a:t>
            </a:r>
          </a:p>
          <a:p>
            <a:r>
              <a:rPr lang="en-US" dirty="0"/>
              <a:t>Reviews the Safety Reports, Protocol, Sample Informed Consent Form, Study Product information, Charter, and other pertinent documents related to trial oversight.   </a:t>
            </a:r>
          </a:p>
          <a:p>
            <a:r>
              <a:rPr lang="en-US" dirty="0"/>
              <a:t>Based on data review, recommends continuation of the study without change, continuation with change, or termination of the study.</a:t>
            </a:r>
          </a:p>
        </p:txBody>
      </p:sp>
      <p:sp>
        <p:nvSpPr>
          <p:cNvPr id="4" name="Slide Number Placeholder 3"/>
          <p:cNvSpPr>
            <a:spLocks noGrp="1"/>
          </p:cNvSpPr>
          <p:nvPr>
            <p:ph type="sldNum" sz="quarter" idx="12"/>
          </p:nvPr>
        </p:nvSpPr>
        <p:spPr/>
        <p:txBody>
          <a:bodyPr/>
          <a:lstStyle/>
          <a:p>
            <a:fld id="{0235576B-7F3C-4840-ADD7-A9DF1158E3A5}" type="slidenum">
              <a:rPr lang="en-US" smtClean="0"/>
              <a:pPr/>
              <a:t>17</a:t>
            </a:fld>
            <a:endParaRPr lang="en-US" dirty="0"/>
          </a:p>
        </p:txBody>
      </p:sp>
    </p:spTree>
    <p:extLst>
      <p:ext uri="{BB962C8B-B14F-4D97-AF65-F5344CB8AC3E}">
        <p14:creationId xmlns:p14="http://schemas.microsoft.com/office/powerpoint/2010/main" val="2612268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Safety Monitoring Committee (SMC)</a:t>
            </a:r>
          </a:p>
        </p:txBody>
      </p:sp>
      <p:sp>
        <p:nvSpPr>
          <p:cNvPr id="3" name="Content Placeholder 2"/>
          <p:cNvSpPr>
            <a:spLocks noGrp="1"/>
          </p:cNvSpPr>
          <p:nvPr>
            <p:ph idx="1"/>
          </p:nvPr>
        </p:nvSpPr>
        <p:spPr>
          <a:xfrm>
            <a:off x="228600" y="1527048"/>
            <a:ext cx="7543800" cy="4568952"/>
          </a:xfrm>
        </p:spPr>
        <p:txBody>
          <a:bodyPr>
            <a:normAutofit lnSpcReduction="10000"/>
          </a:bodyPr>
          <a:lstStyle/>
          <a:p>
            <a:r>
              <a:rPr lang="en-US" dirty="0"/>
              <a:t>Responsible for reviewing cumulative safety data during the course of the clinical trial.</a:t>
            </a:r>
          </a:p>
          <a:p>
            <a:r>
              <a:rPr lang="en-US" dirty="0"/>
              <a:t>Approves draft Safety Report (Open and Closed) developed based on study protocol and data review requirements.</a:t>
            </a:r>
          </a:p>
          <a:p>
            <a:r>
              <a:rPr lang="en-US" dirty="0"/>
              <a:t>Reviews the Safety Reports, Protocol, Sample Informed Consent Form, Study Product information, Charter, and other pertinent documents related to clinical trial oversight.   </a:t>
            </a:r>
          </a:p>
          <a:p>
            <a:r>
              <a:rPr lang="en-US" dirty="0"/>
              <a:t>Based on data review, recommends continuation of the study without change, continuation with change, or termination of the study.</a:t>
            </a:r>
          </a:p>
          <a:p>
            <a:pPr marL="0" indent="0">
              <a:buNone/>
            </a:pPr>
            <a:endParaRPr lang="en-US" dirty="0"/>
          </a:p>
          <a:p>
            <a:pPr lvl="1"/>
            <a:endParaRPr lang="en-US" dirty="0">
              <a:solidFill>
                <a:srgbClr val="FF0000"/>
              </a:solidFill>
            </a:endParaRPr>
          </a:p>
        </p:txBody>
      </p:sp>
      <p:sp>
        <p:nvSpPr>
          <p:cNvPr id="4" name="Slide Number Placeholder 3"/>
          <p:cNvSpPr>
            <a:spLocks noGrp="1"/>
          </p:cNvSpPr>
          <p:nvPr>
            <p:ph type="sldNum" sz="quarter" idx="12"/>
          </p:nvPr>
        </p:nvSpPr>
        <p:spPr/>
        <p:txBody>
          <a:bodyPr/>
          <a:lstStyle/>
          <a:p>
            <a:fld id="{0235576B-7F3C-4840-ADD7-A9DF1158E3A5}" type="slidenum">
              <a:rPr lang="en-US" smtClean="0"/>
              <a:pPr/>
              <a:t>18</a:t>
            </a:fld>
            <a:endParaRPr lang="en-US" dirty="0"/>
          </a:p>
        </p:txBody>
      </p:sp>
    </p:spTree>
    <p:extLst>
      <p:ext uri="{BB962C8B-B14F-4D97-AF65-F5344CB8AC3E}">
        <p14:creationId xmlns:p14="http://schemas.microsoft.com/office/powerpoint/2010/main" val="993766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Types</a:t>
            </a:r>
            <a:endParaRPr lang="en-US" b="0" i="1" dirty="0"/>
          </a:p>
        </p:txBody>
      </p:sp>
      <p:sp>
        <p:nvSpPr>
          <p:cNvPr id="3" name="Content Placeholder 2"/>
          <p:cNvSpPr>
            <a:spLocks noGrp="1"/>
          </p:cNvSpPr>
          <p:nvPr>
            <p:ph idx="1"/>
          </p:nvPr>
        </p:nvSpPr>
        <p:spPr/>
        <p:txBody>
          <a:bodyPr/>
          <a:lstStyle/>
          <a:p>
            <a:r>
              <a:rPr lang="en-US" dirty="0"/>
              <a:t>Organizational Meeting</a:t>
            </a:r>
          </a:p>
          <a:p>
            <a:r>
              <a:rPr lang="en-US" dirty="0"/>
              <a:t>Data Review Meeting (DRM)</a:t>
            </a:r>
          </a:p>
          <a:p>
            <a:r>
              <a:rPr lang="en-US" dirty="0"/>
              <a:t>Ad Hoc Meeting</a:t>
            </a:r>
          </a:p>
          <a:p>
            <a:r>
              <a:rPr lang="en-US" dirty="0"/>
              <a:t>Final Data Review Meeting</a:t>
            </a:r>
          </a:p>
        </p:txBody>
      </p:sp>
      <p:sp>
        <p:nvSpPr>
          <p:cNvPr id="4" name="Slide Number Placeholder 3"/>
          <p:cNvSpPr>
            <a:spLocks noGrp="1"/>
          </p:cNvSpPr>
          <p:nvPr>
            <p:ph type="sldNum" sz="quarter" idx="12"/>
          </p:nvPr>
        </p:nvSpPr>
        <p:spPr/>
        <p:txBody>
          <a:bodyPr/>
          <a:lstStyle/>
          <a:p>
            <a:fld id="{0235576B-7F3C-4840-ADD7-A9DF1158E3A5}" type="slidenum">
              <a:rPr lang="en-US" smtClean="0"/>
              <a:pPr/>
              <a:t>19</a:t>
            </a:fld>
            <a:endParaRPr lang="en-US" dirty="0"/>
          </a:p>
        </p:txBody>
      </p:sp>
    </p:spTree>
    <p:extLst>
      <p:ext uri="{BB962C8B-B14F-4D97-AF65-F5344CB8AC3E}">
        <p14:creationId xmlns:p14="http://schemas.microsoft.com/office/powerpoint/2010/main" val="3903013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a:xfrm>
            <a:off x="228600" y="1527048"/>
            <a:ext cx="7772400" cy="4416552"/>
          </a:xfrm>
        </p:spPr>
        <p:txBody>
          <a:bodyPr/>
          <a:lstStyle/>
          <a:p>
            <a:r>
              <a:rPr lang="en-US" dirty="0"/>
              <a:t>Provide the Investigator and the Investigator’s team with an operations overview of the Division of Microbiology and Infectious Diseases (DMID) Data and Safety Monitoring Boards (DSMBs) and Safety Monitoring Committees (SMCs).  </a:t>
            </a:r>
          </a:p>
          <a:p>
            <a:r>
              <a:rPr lang="en-US" dirty="0"/>
              <a:t>Provide guidance to the Investigator and the Investigator’s team for the preparation and management of Safety Reports and materials for DSMB/SMC meetings that meet DMID requirements for format and content.</a:t>
            </a:r>
          </a:p>
        </p:txBody>
      </p:sp>
      <p:sp>
        <p:nvSpPr>
          <p:cNvPr id="4" name="Slide Number Placeholder 3"/>
          <p:cNvSpPr>
            <a:spLocks noGrp="1"/>
          </p:cNvSpPr>
          <p:nvPr>
            <p:ph type="sldNum" sz="quarter" idx="12"/>
          </p:nvPr>
        </p:nvSpPr>
        <p:spPr/>
        <p:txBody>
          <a:bodyPr/>
          <a:lstStyle/>
          <a:p>
            <a:fld id="{0235576B-7F3C-4840-ADD7-A9DF1158E3A5}" type="slidenum">
              <a:rPr lang="en-US" smtClean="0"/>
              <a:pPr/>
              <a:t>2</a:t>
            </a:fld>
            <a:endParaRPr lang="en-US" dirty="0"/>
          </a:p>
        </p:txBody>
      </p:sp>
    </p:spTree>
    <p:extLst>
      <p:ext uri="{BB962C8B-B14F-4D97-AF65-F5344CB8AC3E}">
        <p14:creationId xmlns:p14="http://schemas.microsoft.com/office/powerpoint/2010/main" val="1854327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Meeting</a:t>
            </a:r>
          </a:p>
        </p:txBody>
      </p:sp>
      <p:sp>
        <p:nvSpPr>
          <p:cNvPr id="3" name="Content Placeholder 2"/>
          <p:cNvSpPr>
            <a:spLocks noGrp="1"/>
          </p:cNvSpPr>
          <p:nvPr>
            <p:ph idx="1"/>
          </p:nvPr>
        </p:nvSpPr>
        <p:spPr>
          <a:xfrm>
            <a:off x="250166" y="1447800"/>
            <a:ext cx="7878850" cy="5029200"/>
          </a:xfrm>
        </p:spPr>
        <p:txBody>
          <a:bodyPr>
            <a:normAutofit lnSpcReduction="10000"/>
          </a:bodyPr>
          <a:lstStyle/>
          <a:p>
            <a:r>
              <a:rPr lang="en-US" dirty="0"/>
              <a:t>Initial meeting of the DSMB/SMC held </a:t>
            </a:r>
            <a:r>
              <a:rPr lang="en-US" u="sng" dirty="0"/>
              <a:t>prior</a:t>
            </a:r>
            <a:r>
              <a:rPr lang="en-US" dirty="0"/>
              <a:t> to any participant enrollment. The Members will:</a:t>
            </a:r>
          </a:p>
          <a:p>
            <a:pPr lvl="1"/>
            <a:r>
              <a:rPr lang="en-US" dirty="0"/>
              <a:t>Review the Protocol, sample Informed Consent Form, Study Product Information (e.g., Investigator’s Brochure and/or package insert) and draft Charter.</a:t>
            </a:r>
          </a:p>
          <a:p>
            <a:pPr lvl="1"/>
            <a:r>
              <a:rPr lang="en-US" dirty="0"/>
              <a:t>Review and approve the halting rules and planned safety monitoring for the study. </a:t>
            </a:r>
          </a:p>
          <a:p>
            <a:pPr lvl="1"/>
            <a:r>
              <a:rPr lang="en-US" dirty="0"/>
              <a:t>Establish a meeting schedule including the estimated duration of safety oversight activities.</a:t>
            </a:r>
          </a:p>
          <a:p>
            <a:pPr lvl="1"/>
            <a:r>
              <a:rPr lang="en-US" dirty="0"/>
              <a:t>Finalize format, content and protocol-specified statistical methods to be used in Safety Reports (Open and Closed) to be considered by the DSMB/SMC.</a:t>
            </a:r>
          </a:p>
          <a:p>
            <a:pPr marL="0" indent="0">
              <a:buNone/>
            </a:pPr>
            <a:r>
              <a:rPr lang="en-US" dirty="0"/>
              <a:t>	</a:t>
            </a:r>
          </a:p>
        </p:txBody>
      </p:sp>
      <p:sp>
        <p:nvSpPr>
          <p:cNvPr id="4" name="Slide Number Placeholder 3"/>
          <p:cNvSpPr>
            <a:spLocks noGrp="1"/>
          </p:cNvSpPr>
          <p:nvPr>
            <p:ph type="sldNum" sz="quarter" idx="12"/>
          </p:nvPr>
        </p:nvSpPr>
        <p:spPr/>
        <p:txBody>
          <a:bodyPr/>
          <a:lstStyle/>
          <a:p>
            <a:fld id="{0235576B-7F3C-4840-ADD7-A9DF1158E3A5}" type="slidenum">
              <a:rPr lang="en-US" smtClean="0"/>
              <a:pPr/>
              <a:t>20</a:t>
            </a:fld>
            <a:endParaRPr lang="en-US" dirty="0"/>
          </a:p>
        </p:txBody>
      </p:sp>
    </p:spTree>
    <p:extLst>
      <p:ext uri="{BB962C8B-B14F-4D97-AF65-F5344CB8AC3E}">
        <p14:creationId xmlns:p14="http://schemas.microsoft.com/office/powerpoint/2010/main" val="1985271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Review Meeting</a:t>
            </a:r>
          </a:p>
        </p:txBody>
      </p:sp>
      <p:sp>
        <p:nvSpPr>
          <p:cNvPr id="3" name="Content Placeholder 2"/>
          <p:cNvSpPr>
            <a:spLocks noGrp="1"/>
          </p:cNvSpPr>
          <p:nvPr>
            <p:ph idx="1"/>
          </p:nvPr>
        </p:nvSpPr>
        <p:spPr/>
        <p:txBody>
          <a:bodyPr>
            <a:normAutofit lnSpcReduction="10000"/>
          </a:bodyPr>
          <a:lstStyle/>
          <a:p>
            <a:r>
              <a:rPr lang="en-US" dirty="0"/>
              <a:t>Purpose is to evaluate safety and study conduct; the study may be stopped because of significant safety concerns.  </a:t>
            </a:r>
          </a:p>
          <a:p>
            <a:r>
              <a:rPr lang="en-US" dirty="0"/>
              <a:t>Emerging efficacy data may be considered by the DSMB/SMC when evaluating the potential risks and benefits of the intervention under study.</a:t>
            </a:r>
          </a:p>
          <a:p>
            <a:r>
              <a:rPr lang="en-US" dirty="0"/>
              <a:t>Includes Open and Closed Sessions. </a:t>
            </a:r>
          </a:p>
          <a:p>
            <a:pPr lvl="2">
              <a:buFont typeface="Wingdings" panose="05000000000000000000" pitchFamily="2" charset="2"/>
              <a:buChar char="Ø"/>
            </a:pPr>
            <a:endParaRPr lang="en-US" dirty="0"/>
          </a:p>
          <a:p>
            <a:pPr marL="457200" lvl="2" indent="0">
              <a:buNone/>
            </a:pPr>
            <a:r>
              <a:rPr lang="en-US" dirty="0"/>
              <a:t>Note: DMID staff do not attend Closed Sessions.  However an  exception may be made by the Division Director in very special circumstances.  DSMB/SMC Members must be notified in advance if a Medical Officer or Medical Monitor is authorized to attend the Closed Session.</a:t>
            </a:r>
          </a:p>
          <a:p>
            <a:pPr marL="0" indent="0">
              <a:buNone/>
            </a:pPr>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21</a:t>
            </a:fld>
            <a:endParaRPr lang="en-US" dirty="0"/>
          </a:p>
        </p:txBody>
      </p:sp>
    </p:spTree>
    <p:extLst>
      <p:ext uri="{BB962C8B-B14F-4D97-AF65-F5344CB8AC3E}">
        <p14:creationId xmlns:p14="http://schemas.microsoft.com/office/powerpoint/2010/main" val="2913455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 </a:t>
            </a:r>
          </a:p>
        </p:txBody>
      </p:sp>
      <p:sp>
        <p:nvSpPr>
          <p:cNvPr id="3" name="Content Placeholder 2"/>
          <p:cNvSpPr>
            <a:spLocks noGrp="1"/>
          </p:cNvSpPr>
          <p:nvPr>
            <p:ph idx="1"/>
          </p:nvPr>
        </p:nvSpPr>
        <p:spPr>
          <a:xfrm>
            <a:off x="228600" y="1371600"/>
            <a:ext cx="7543800" cy="4572000"/>
          </a:xfrm>
        </p:spPr>
        <p:txBody>
          <a:bodyPr>
            <a:normAutofit/>
          </a:bodyPr>
          <a:lstStyle/>
          <a:p>
            <a:r>
              <a:rPr lang="en-US" dirty="0"/>
              <a:t>An unplanned meeting that is convened for a specific purpose such as when a study halting rule is met. </a:t>
            </a:r>
          </a:p>
          <a:p>
            <a:r>
              <a:rPr lang="en-US" dirty="0"/>
              <a:t>The meeting may be requested by any party with the responsibility of overseeing the trial such as the PI, ISM, DSMB/SMC, DMID, Industry Collaborator.</a:t>
            </a:r>
          </a:p>
          <a:p>
            <a:r>
              <a:rPr lang="en-US" dirty="0"/>
              <a:t>Special reports may be requested for this meeting on an as-needed basis.  </a:t>
            </a:r>
          </a:p>
          <a:p>
            <a:r>
              <a:rPr lang="en-US" dirty="0"/>
              <a:t>The DSMB/SMC Chair, in collaboration with DMID and SOCS, will schedule any unplanned meetings. </a:t>
            </a:r>
          </a:p>
          <a:p>
            <a:r>
              <a:rPr lang="en-US" dirty="0"/>
              <a:t>DMID determines who should attend the meeting.</a:t>
            </a:r>
          </a:p>
        </p:txBody>
      </p:sp>
      <p:sp>
        <p:nvSpPr>
          <p:cNvPr id="4" name="Slide Number Placeholder 3"/>
          <p:cNvSpPr>
            <a:spLocks noGrp="1"/>
          </p:cNvSpPr>
          <p:nvPr>
            <p:ph type="sldNum" sz="quarter" idx="12"/>
          </p:nvPr>
        </p:nvSpPr>
        <p:spPr/>
        <p:txBody>
          <a:bodyPr/>
          <a:lstStyle/>
          <a:p>
            <a:fld id="{0235576B-7F3C-4840-ADD7-A9DF1158E3A5}" type="slidenum">
              <a:rPr lang="en-US" smtClean="0"/>
              <a:pPr/>
              <a:t>22</a:t>
            </a:fld>
            <a:endParaRPr lang="en-US" dirty="0"/>
          </a:p>
        </p:txBody>
      </p:sp>
    </p:spTree>
    <p:extLst>
      <p:ext uri="{BB962C8B-B14F-4D97-AF65-F5344CB8AC3E}">
        <p14:creationId xmlns:p14="http://schemas.microsoft.com/office/powerpoint/2010/main" val="212720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Final Data Review Meeting </a:t>
            </a:r>
          </a:p>
        </p:txBody>
      </p:sp>
      <p:sp>
        <p:nvSpPr>
          <p:cNvPr id="3" name="Content Placeholder 2"/>
          <p:cNvSpPr>
            <a:spLocks noGrp="1"/>
          </p:cNvSpPr>
          <p:nvPr>
            <p:ph idx="1"/>
          </p:nvPr>
        </p:nvSpPr>
        <p:spPr>
          <a:xfrm>
            <a:off x="228600" y="1524000"/>
            <a:ext cx="7543800" cy="4419600"/>
          </a:xfrm>
        </p:spPr>
        <p:txBody>
          <a:bodyPr>
            <a:normAutofit/>
          </a:bodyPr>
          <a:lstStyle/>
          <a:p>
            <a:pPr lvl="0"/>
            <a:r>
              <a:rPr lang="en-US" dirty="0"/>
              <a:t>End of study meeting that occurs 6 to 8 months after clinical database lock to review cumulative </a:t>
            </a:r>
            <a:r>
              <a:rPr lang="en-US" dirty="0" err="1"/>
              <a:t>unblinded</a:t>
            </a:r>
            <a:r>
              <a:rPr lang="en-US" dirty="0"/>
              <a:t> safety data.  </a:t>
            </a:r>
          </a:p>
          <a:p>
            <a:pPr lvl="0"/>
            <a:r>
              <a:rPr lang="en-US" dirty="0"/>
              <a:t>Data will be provided in a standard summary format.  </a:t>
            </a:r>
          </a:p>
          <a:p>
            <a:pPr lvl="0"/>
            <a:r>
              <a:rPr lang="en-US" dirty="0"/>
              <a:t>DSMB/SMC may be asked to provide recommendations in response to questions posed by DMID.</a:t>
            </a:r>
          </a:p>
          <a:p>
            <a:pPr lvl="0"/>
            <a:r>
              <a:rPr lang="en-US" dirty="0"/>
              <a:t>Sometimes it may not be practical to ask Members to serve for many years due to long-term follow up, so may meet to review safety data only while participants are receiving treatment.</a:t>
            </a:r>
          </a:p>
        </p:txBody>
      </p:sp>
      <p:sp>
        <p:nvSpPr>
          <p:cNvPr id="4" name="Slide Number Placeholder 3"/>
          <p:cNvSpPr>
            <a:spLocks noGrp="1"/>
          </p:cNvSpPr>
          <p:nvPr>
            <p:ph type="sldNum" sz="quarter" idx="12"/>
          </p:nvPr>
        </p:nvSpPr>
        <p:spPr/>
        <p:txBody>
          <a:bodyPr/>
          <a:lstStyle/>
          <a:p>
            <a:fld id="{0235576B-7F3C-4840-ADD7-A9DF1158E3A5}" type="slidenum">
              <a:rPr lang="en-US" smtClean="0"/>
              <a:pPr/>
              <a:t>23</a:t>
            </a:fld>
            <a:endParaRPr lang="en-US" dirty="0"/>
          </a:p>
        </p:txBody>
      </p:sp>
    </p:spTree>
    <p:extLst>
      <p:ext uri="{BB962C8B-B14F-4D97-AF65-F5344CB8AC3E}">
        <p14:creationId xmlns:p14="http://schemas.microsoft.com/office/powerpoint/2010/main" val="2685075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DSMB/SMC Meeting Conduct</a:t>
            </a:r>
          </a:p>
        </p:txBody>
      </p:sp>
      <p:sp>
        <p:nvSpPr>
          <p:cNvPr id="3" name="Content Placeholder 2"/>
          <p:cNvSpPr>
            <a:spLocks noGrp="1"/>
          </p:cNvSpPr>
          <p:nvPr>
            <p:ph idx="1"/>
          </p:nvPr>
        </p:nvSpPr>
        <p:spPr/>
        <p:txBody>
          <a:bodyPr/>
          <a:lstStyle/>
          <a:p>
            <a:r>
              <a:rPr lang="en-US" dirty="0"/>
              <a:t>Open Session</a:t>
            </a:r>
          </a:p>
          <a:p>
            <a:r>
              <a:rPr lang="en-US" dirty="0"/>
              <a:t>Closed Session</a:t>
            </a:r>
          </a:p>
          <a:p>
            <a:r>
              <a:rPr lang="en-US" dirty="0"/>
              <a:t>Closed Executive Session</a:t>
            </a:r>
          </a:p>
          <a:p>
            <a:r>
              <a:rPr lang="en-US" dirty="0"/>
              <a:t>Communications</a:t>
            </a:r>
          </a:p>
          <a:p>
            <a:r>
              <a:rPr lang="en-US" dirty="0"/>
              <a:t>DSMB/SMC Recommendations </a:t>
            </a:r>
          </a:p>
          <a:p>
            <a:r>
              <a:rPr lang="en-US" dirty="0"/>
              <a:t>DSMB/SMC Open Session Meeting Summary</a:t>
            </a:r>
          </a:p>
        </p:txBody>
      </p:sp>
      <p:sp>
        <p:nvSpPr>
          <p:cNvPr id="4" name="Slide Number Placeholder 3"/>
          <p:cNvSpPr>
            <a:spLocks noGrp="1"/>
          </p:cNvSpPr>
          <p:nvPr>
            <p:ph type="sldNum" sz="quarter" idx="12"/>
          </p:nvPr>
        </p:nvSpPr>
        <p:spPr/>
        <p:txBody>
          <a:bodyPr/>
          <a:lstStyle/>
          <a:p>
            <a:fld id="{0235576B-7F3C-4840-ADD7-A9DF1158E3A5}" type="slidenum">
              <a:rPr lang="en-US" smtClean="0"/>
              <a:pPr/>
              <a:t>24</a:t>
            </a:fld>
            <a:endParaRPr lang="en-US" dirty="0"/>
          </a:p>
        </p:txBody>
      </p:sp>
    </p:spTree>
    <p:extLst>
      <p:ext uri="{BB962C8B-B14F-4D97-AF65-F5344CB8AC3E}">
        <p14:creationId xmlns:p14="http://schemas.microsoft.com/office/powerpoint/2010/main" val="2229069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Session of DSMB/SMC Meetings</a:t>
            </a:r>
          </a:p>
        </p:txBody>
      </p:sp>
      <p:sp>
        <p:nvSpPr>
          <p:cNvPr id="3" name="Content Placeholder 2"/>
          <p:cNvSpPr>
            <a:spLocks noGrp="1"/>
          </p:cNvSpPr>
          <p:nvPr>
            <p:ph idx="1"/>
          </p:nvPr>
        </p:nvSpPr>
        <p:spPr>
          <a:xfrm>
            <a:off x="228600" y="1295400"/>
            <a:ext cx="7543800" cy="4648200"/>
          </a:xfrm>
        </p:spPr>
        <p:txBody>
          <a:bodyPr>
            <a:normAutofit/>
          </a:bodyPr>
          <a:lstStyle/>
          <a:p>
            <a:r>
              <a:rPr lang="en-US" dirty="0"/>
              <a:t>Focuses on the general conduct and progress of the study.</a:t>
            </a:r>
          </a:p>
          <a:p>
            <a:r>
              <a:rPr lang="en-US" dirty="0"/>
              <a:t>Is attended by the Protocol Team, Coordinating/Data Center staff, DMID staff, Representatives of Collaborators (industry or other government agencies). </a:t>
            </a:r>
          </a:p>
          <a:p>
            <a:r>
              <a:rPr lang="en-US" b="1" dirty="0"/>
              <a:t>Open Session Report must be blinded, the data are presented in aggregate and must not include comparative data by treatment group.</a:t>
            </a:r>
          </a:p>
          <a:p>
            <a:r>
              <a:rPr lang="en-US" dirty="0"/>
              <a:t>When treatment assignments are blinded, no information should be discussed that could potentially unblind the study team to treatment assignments.</a:t>
            </a:r>
          </a:p>
        </p:txBody>
      </p:sp>
      <p:sp>
        <p:nvSpPr>
          <p:cNvPr id="4" name="Slide Number Placeholder 3"/>
          <p:cNvSpPr>
            <a:spLocks noGrp="1"/>
          </p:cNvSpPr>
          <p:nvPr>
            <p:ph type="sldNum" sz="quarter" idx="12"/>
          </p:nvPr>
        </p:nvSpPr>
        <p:spPr/>
        <p:txBody>
          <a:bodyPr/>
          <a:lstStyle/>
          <a:p>
            <a:fld id="{0235576B-7F3C-4840-ADD7-A9DF1158E3A5}" type="slidenum">
              <a:rPr lang="en-US" smtClean="0"/>
              <a:pPr/>
              <a:t>25</a:t>
            </a:fld>
            <a:endParaRPr lang="en-US" dirty="0"/>
          </a:p>
        </p:txBody>
      </p:sp>
    </p:spTree>
    <p:extLst>
      <p:ext uri="{BB962C8B-B14F-4D97-AF65-F5344CB8AC3E}">
        <p14:creationId xmlns:p14="http://schemas.microsoft.com/office/powerpoint/2010/main" val="4125318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7696200" cy="914400"/>
          </a:xfrm>
        </p:spPr>
        <p:txBody>
          <a:bodyPr>
            <a:normAutofit fontScale="90000"/>
          </a:bodyPr>
          <a:lstStyle/>
          <a:p>
            <a:r>
              <a:rPr lang="en-US" dirty="0"/>
              <a:t>Closed Session of DSMB/SMC Meetings</a:t>
            </a:r>
          </a:p>
        </p:txBody>
      </p:sp>
      <p:sp>
        <p:nvSpPr>
          <p:cNvPr id="3" name="Content Placeholder 2"/>
          <p:cNvSpPr>
            <a:spLocks noGrp="1"/>
          </p:cNvSpPr>
          <p:nvPr>
            <p:ph idx="1"/>
          </p:nvPr>
        </p:nvSpPr>
        <p:spPr>
          <a:xfrm>
            <a:off x="228600" y="1524000"/>
            <a:ext cx="7543800" cy="5029200"/>
          </a:xfrm>
        </p:spPr>
        <p:txBody>
          <a:bodyPr>
            <a:normAutofit lnSpcReduction="10000"/>
          </a:bodyPr>
          <a:lstStyle/>
          <a:p>
            <a:r>
              <a:rPr lang="en-US" dirty="0"/>
              <a:t>Attended </a:t>
            </a:r>
            <a:r>
              <a:rPr lang="en-US" b="1" dirty="0"/>
              <a:t>only</a:t>
            </a:r>
            <a:r>
              <a:rPr lang="en-US" dirty="0"/>
              <a:t> by the DSMB/SMC Members, independent </a:t>
            </a:r>
            <a:r>
              <a:rPr lang="en-US" dirty="0" err="1"/>
              <a:t>unblinded</a:t>
            </a:r>
            <a:r>
              <a:rPr lang="en-US" dirty="0"/>
              <a:t> biostatistician, and Executive Secretary (SOCS). </a:t>
            </a:r>
          </a:p>
          <a:p>
            <a:r>
              <a:rPr lang="en-US" dirty="0"/>
              <a:t>Allows discussion of confidential grouped data from the clinical trial, including information about the relative efficacy and safety of interventions.</a:t>
            </a:r>
          </a:p>
          <a:p>
            <a:r>
              <a:rPr lang="en-US" dirty="0"/>
              <a:t>Consultants may be invited by the DSMB/SMC to provide expertise during this session.</a:t>
            </a:r>
          </a:p>
          <a:p>
            <a:pPr marL="0" indent="0">
              <a:buNone/>
            </a:pPr>
            <a:endParaRPr lang="en-US" dirty="0"/>
          </a:p>
          <a:p>
            <a:pPr marL="458787" lvl="2" indent="0">
              <a:buNone/>
            </a:pPr>
            <a:r>
              <a:rPr lang="en-US" dirty="0"/>
              <a:t>Note: DMID staff do not attend Closed Sessions.  However an  exception may be made by the Division Director in very special circumstances.  DSMB/SMC Members must be notified in advance if a Medical Officer or Medical Monitor is authorized to attend the Closed Session.</a:t>
            </a:r>
          </a:p>
          <a:p>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26</a:t>
            </a:fld>
            <a:endParaRPr lang="en-US" dirty="0"/>
          </a:p>
        </p:txBody>
      </p:sp>
    </p:spTree>
    <p:extLst>
      <p:ext uri="{BB962C8B-B14F-4D97-AF65-F5344CB8AC3E}">
        <p14:creationId xmlns:p14="http://schemas.microsoft.com/office/powerpoint/2010/main" val="2996083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Closed Executive Session of DSMB/SMC Meetings</a:t>
            </a:r>
          </a:p>
        </p:txBody>
      </p:sp>
      <p:sp>
        <p:nvSpPr>
          <p:cNvPr id="3" name="Content Placeholder 2"/>
          <p:cNvSpPr>
            <a:spLocks noGrp="1"/>
          </p:cNvSpPr>
          <p:nvPr>
            <p:ph idx="1"/>
          </p:nvPr>
        </p:nvSpPr>
        <p:spPr/>
        <p:txBody>
          <a:bodyPr>
            <a:normAutofit/>
          </a:bodyPr>
          <a:lstStyle/>
          <a:p>
            <a:r>
              <a:rPr lang="en-US" b="1" dirty="0"/>
              <a:t>Closed Executive Session</a:t>
            </a:r>
            <a:r>
              <a:rPr lang="en-US" dirty="0"/>
              <a:t> is attended </a:t>
            </a:r>
            <a:r>
              <a:rPr lang="en-US" b="1" dirty="0"/>
              <a:t>only</a:t>
            </a:r>
            <a:r>
              <a:rPr lang="en-US" dirty="0"/>
              <a:t> by the DSMB/SMC Members and SOCS for confidential deliberations to review </a:t>
            </a:r>
            <a:r>
              <a:rPr lang="en-US" dirty="0" err="1"/>
              <a:t>unblinded</a:t>
            </a:r>
            <a:r>
              <a:rPr lang="en-US" dirty="0"/>
              <a:t> safety data, discuss findings, and develop consensus on recommendations on its list of recommendations, including whether the trial should continue, be modified or terminated. </a:t>
            </a:r>
          </a:p>
          <a:p>
            <a:r>
              <a:rPr lang="en-US" dirty="0"/>
              <a:t>DSMB/SMC</a:t>
            </a:r>
            <a:r>
              <a:rPr lang="en-US" b="1" dirty="0"/>
              <a:t> </a:t>
            </a:r>
            <a:r>
              <a:rPr lang="en-US" dirty="0"/>
              <a:t>Members should attempt to reach consensus; however, if consensus is not reached, each recommendation will be considered by the DMID representatives- DMID MM and CPM.</a:t>
            </a:r>
          </a:p>
          <a:p>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27</a:t>
            </a:fld>
            <a:endParaRPr lang="en-US" dirty="0"/>
          </a:p>
        </p:txBody>
      </p:sp>
    </p:spTree>
    <p:extLst>
      <p:ext uri="{BB962C8B-B14F-4D97-AF65-F5344CB8AC3E}">
        <p14:creationId xmlns:p14="http://schemas.microsoft.com/office/powerpoint/2010/main" val="2735301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 Communications</a:t>
            </a:r>
          </a:p>
        </p:txBody>
      </p:sp>
      <p:sp>
        <p:nvSpPr>
          <p:cNvPr id="3" name="Content Placeholder 2"/>
          <p:cNvSpPr>
            <a:spLocks noGrp="1"/>
          </p:cNvSpPr>
          <p:nvPr>
            <p:ph idx="1"/>
          </p:nvPr>
        </p:nvSpPr>
        <p:spPr>
          <a:xfrm>
            <a:off x="228600" y="1371600"/>
            <a:ext cx="7543800" cy="4572000"/>
          </a:xfrm>
        </p:spPr>
        <p:txBody>
          <a:bodyPr>
            <a:normAutofit lnSpcReduction="10000"/>
          </a:bodyPr>
          <a:lstStyle/>
          <a:p>
            <a:r>
              <a:rPr lang="en-US" dirty="0"/>
              <a:t>The Investigator communicates with the CPM and MM at DMID.</a:t>
            </a:r>
          </a:p>
          <a:p>
            <a:pPr marL="228600" lvl="1" indent="-228600">
              <a:buFont typeface="Wingdings" pitchFamily="2" charset="2"/>
              <a:buChar char="§"/>
            </a:pPr>
            <a:r>
              <a:rPr lang="en-US" b="1" dirty="0"/>
              <a:t>The Investigator and study team members do not communicate directly with the DSMB/SMC Members outside of the meetings.  </a:t>
            </a:r>
          </a:p>
          <a:p>
            <a:pPr marL="228600" lvl="1" indent="-228600">
              <a:buFont typeface="Wingdings" pitchFamily="2" charset="2"/>
              <a:buChar char="§"/>
            </a:pPr>
            <a:r>
              <a:rPr lang="en-US" dirty="0"/>
              <a:t>All communications are between only DMID and DSMB/SMC Members, these are sent via the SOCS group to ensure they are formally documented.</a:t>
            </a:r>
          </a:p>
          <a:p>
            <a:r>
              <a:rPr lang="en-US" dirty="0"/>
              <a:t>There may be circumstances when the DMID MM and/or CPM will have a discussion, or share information with the DSMB/SMC, that is otherwise not specifically prescribed in the communication plan in the Charter.    </a:t>
            </a:r>
          </a:p>
          <a:p>
            <a:endParaRPr lang="en-US" dirty="0"/>
          </a:p>
          <a:p>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28</a:t>
            </a:fld>
            <a:endParaRPr lang="en-US" dirty="0"/>
          </a:p>
        </p:txBody>
      </p:sp>
    </p:spTree>
    <p:extLst>
      <p:ext uri="{BB962C8B-B14F-4D97-AF65-F5344CB8AC3E}">
        <p14:creationId xmlns:p14="http://schemas.microsoft.com/office/powerpoint/2010/main" val="11657054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DSMB/SMC Recommendations</a:t>
            </a:r>
          </a:p>
        </p:txBody>
      </p:sp>
      <p:sp>
        <p:nvSpPr>
          <p:cNvPr id="3" name="Content Placeholder 2"/>
          <p:cNvSpPr>
            <a:spLocks noGrp="1"/>
          </p:cNvSpPr>
          <p:nvPr>
            <p:ph idx="1"/>
          </p:nvPr>
        </p:nvSpPr>
        <p:spPr>
          <a:xfrm>
            <a:off x="206188" y="1295400"/>
            <a:ext cx="7848600" cy="4876800"/>
          </a:xfrm>
        </p:spPr>
        <p:txBody>
          <a:bodyPr>
            <a:normAutofit fontScale="92500"/>
          </a:bodyPr>
          <a:lstStyle/>
          <a:p>
            <a:r>
              <a:rPr lang="en-US" dirty="0"/>
              <a:t>DSMB/SMC recommends if the study should proceed as planned, be modified, or terminated.</a:t>
            </a:r>
          </a:p>
          <a:p>
            <a:r>
              <a:rPr lang="en-US" dirty="0"/>
              <a:t>After the Closed Session, the Chair provides verbal recommendations to the DMID MM and CPM. </a:t>
            </a:r>
          </a:p>
          <a:p>
            <a:r>
              <a:rPr lang="en-US" dirty="0"/>
              <a:t>SOCS provides a written summary of the Recommendations to the Chair for approval within one business day.</a:t>
            </a:r>
          </a:p>
          <a:p>
            <a:r>
              <a:rPr lang="en-US" dirty="0"/>
              <a:t>After approval by the Chair, the DMID MM and CPM review the Recommendations and may include additional action items for implementation, as needed.  </a:t>
            </a:r>
          </a:p>
          <a:p>
            <a:r>
              <a:rPr lang="en-US" dirty="0"/>
              <a:t>If the decision is made not to implement a Recommendation, a rationale must be provided to the DSMB/SMC. </a:t>
            </a:r>
          </a:p>
          <a:p>
            <a:r>
              <a:rPr lang="en-US" dirty="0"/>
              <a:t>Written Formal Recommendations are distributed within 3 working days by SOCS and posted to the Document Library.</a:t>
            </a:r>
          </a:p>
          <a:p>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29</a:t>
            </a:fld>
            <a:endParaRPr lang="en-US" dirty="0"/>
          </a:p>
        </p:txBody>
      </p:sp>
    </p:spTree>
    <p:extLst>
      <p:ext uri="{BB962C8B-B14F-4D97-AF65-F5344CB8AC3E}">
        <p14:creationId xmlns:p14="http://schemas.microsoft.com/office/powerpoint/2010/main" val="208812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NIH and NIAID policy</a:t>
            </a:r>
          </a:p>
        </p:txBody>
      </p:sp>
      <p:sp>
        <p:nvSpPr>
          <p:cNvPr id="3" name="Content Placeholder 2"/>
          <p:cNvSpPr>
            <a:spLocks noGrp="1"/>
          </p:cNvSpPr>
          <p:nvPr>
            <p:ph idx="1"/>
          </p:nvPr>
        </p:nvSpPr>
        <p:spPr>
          <a:xfrm>
            <a:off x="228600" y="1295400"/>
            <a:ext cx="7900416" cy="4953000"/>
          </a:xfrm>
        </p:spPr>
        <p:txBody>
          <a:bodyPr>
            <a:normAutofit lnSpcReduction="10000"/>
          </a:bodyPr>
          <a:lstStyle/>
          <a:p>
            <a:r>
              <a:rPr lang="en-US" dirty="0"/>
              <a:t>National Institutes of Health (NIH) policy requires data and safety monitoring for all NIH-supported clinical trials to ensure safety of participants and validity and integrity of data.  </a:t>
            </a:r>
          </a:p>
          <a:p>
            <a:r>
              <a:rPr lang="en-US" dirty="0"/>
              <a:t>NIH policy states this monitoring may be conducted in various ways and by various individuals or groups.</a:t>
            </a:r>
          </a:p>
          <a:p>
            <a:r>
              <a:rPr lang="en-US" dirty="0"/>
              <a:t>National Institute of Allergy and Infectious Diseases (NIAID) utilizes Principal Investigators, NIAID program staff, Independent Safety Monitors (ISMs), SMCs, and DSMBs to perform safety monitoring.</a:t>
            </a:r>
          </a:p>
          <a:p>
            <a:r>
              <a:rPr lang="en-US" dirty="0"/>
              <a:t>Independent data review is a crucial activity required to identify safety signals and confirm data integrity and validity. </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3</a:t>
            </a:fld>
            <a:endParaRPr lang="en-US" dirty="0"/>
          </a:p>
        </p:txBody>
      </p:sp>
    </p:spTree>
    <p:extLst>
      <p:ext uri="{BB962C8B-B14F-4D97-AF65-F5344CB8AC3E}">
        <p14:creationId xmlns:p14="http://schemas.microsoft.com/office/powerpoint/2010/main" val="3683042694"/>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7900416" cy="914400"/>
          </a:xfrm>
        </p:spPr>
        <p:txBody>
          <a:bodyPr>
            <a:normAutofit fontScale="90000"/>
          </a:bodyPr>
          <a:lstStyle/>
          <a:p>
            <a:br>
              <a:rPr lang="en-US" dirty="0"/>
            </a:br>
            <a:r>
              <a:rPr lang="en-US" dirty="0"/>
              <a:t>DSMB/SMC Open Session Meeting Summary</a:t>
            </a:r>
          </a:p>
        </p:txBody>
      </p:sp>
      <p:sp>
        <p:nvSpPr>
          <p:cNvPr id="3" name="Content Placeholder 2"/>
          <p:cNvSpPr>
            <a:spLocks noGrp="1"/>
          </p:cNvSpPr>
          <p:nvPr>
            <p:ph idx="1"/>
          </p:nvPr>
        </p:nvSpPr>
        <p:spPr>
          <a:xfrm>
            <a:off x="228600" y="1420368"/>
            <a:ext cx="7543800" cy="4648200"/>
          </a:xfrm>
        </p:spPr>
        <p:txBody>
          <a:bodyPr/>
          <a:lstStyle/>
          <a:p>
            <a:r>
              <a:rPr lang="en-US" dirty="0"/>
              <a:t>SOCS prepares draft Open Session Meeting Minutes  which describe proceedings, including DSMB/SMC Recommendations and any action items.</a:t>
            </a:r>
          </a:p>
          <a:p>
            <a:r>
              <a:rPr lang="en-US" dirty="0"/>
              <a:t>Draft Meeting Minutes are sent to DMID MM and CPM for review within 5 business days of approved Recommendations.</a:t>
            </a:r>
          </a:p>
          <a:p>
            <a:r>
              <a:rPr lang="en-US" dirty="0"/>
              <a:t>After approval by DMID, the Minutes are sent to the Chair for review and approval.</a:t>
            </a:r>
          </a:p>
          <a:p>
            <a:r>
              <a:rPr lang="en-US" dirty="0"/>
              <a:t>Final Open Session Minutes should be made available within 30 calendar days of the Meeting and are distributed by SOCS.</a:t>
            </a:r>
          </a:p>
        </p:txBody>
      </p:sp>
      <p:sp>
        <p:nvSpPr>
          <p:cNvPr id="4" name="Slide Number Placeholder 3"/>
          <p:cNvSpPr>
            <a:spLocks noGrp="1"/>
          </p:cNvSpPr>
          <p:nvPr>
            <p:ph type="sldNum" sz="quarter" idx="12"/>
          </p:nvPr>
        </p:nvSpPr>
        <p:spPr/>
        <p:txBody>
          <a:bodyPr/>
          <a:lstStyle/>
          <a:p>
            <a:fld id="{0235576B-7F3C-4840-ADD7-A9DF1158E3A5}" type="slidenum">
              <a:rPr lang="en-US" smtClean="0"/>
              <a:pPr/>
              <a:t>30</a:t>
            </a:fld>
            <a:endParaRPr lang="en-US" dirty="0"/>
          </a:p>
        </p:txBody>
      </p:sp>
    </p:spTree>
    <p:extLst>
      <p:ext uri="{BB962C8B-B14F-4D97-AF65-F5344CB8AC3E}">
        <p14:creationId xmlns:p14="http://schemas.microsoft.com/office/powerpoint/2010/main" val="3969014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DSMB/SMC Meeting Materials List</a:t>
            </a:r>
          </a:p>
        </p:txBody>
      </p:sp>
      <p:sp>
        <p:nvSpPr>
          <p:cNvPr id="3" name="Content Placeholder 2"/>
          <p:cNvSpPr>
            <a:spLocks noGrp="1"/>
          </p:cNvSpPr>
          <p:nvPr>
            <p:ph idx="1"/>
          </p:nvPr>
        </p:nvSpPr>
        <p:spPr>
          <a:xfrm>
            <a:off x="228600" y="1371600"/>
            <a:ext cx="7543800" cy="4724400"/>
          </a:xfrm>
        </p:spPr>
        <p:txBody>
          <a:bodyPr>
            <a:normAutofit/>
          </a:bodyPr>
          <a:lstStyle/>
          <a:p>
            <a:r>
              <a:rPr lang="en-US" dirty="0"/>
              <a:t>Includes but not limited to:</a:t>
            </a:r>
          </a:p>
          <a:p>
            <a:pPr lvl="1"/>
            <a:r>
              <a:rPr lang="en-US" dirty="0"/>
              <a:t>Agenda</a:t>
            </a:r>
          </a:p>
          <a:p>
            <a:pPr lvl="1"/>
            <a:r>
              <a:rPr lang="en-US" dirty="0"/>
              <a:t>Contact List (individuals with a role in the meetings)</a:t>
            </a:r>
          </a:p>
          <a:p>
            <a:pPr lvl="1"/>
            <a:r>
              <a:rPr lang="en-US" dirty="0"/>
              <a:t>Protocol</a:t>
            </a:r>
          </a:p>
          <a:p>
            <a:pPr lvl="1"/>
            <a:r>
              <a:rPr lang="en-US" dirty="0"/>
              <a:t>Sample Informed Consent Form (ICF)</a:t>
            </a:r>
          </a:p>
          <a:p>
            <a:pPr lvl="1"/>
            <a:r>
              <a:rPr lang="en-US" dirty="0"/>
              <a:t>Study Product Information</a:t>
            </a:r>
          </a:p>
          <a:p>
            <a:pPr lvl="1"/>
            <a:r>
              <a:rPr lang="en-US" dirty="0"/>
              <a:t>Charter (draft for the Organizational Meeting)</a:t>
            </a:r>
          </a:p>
          <a:p>
            <a:pPr lvl="1"/>
            <a:r>
              <a:rPr lang="en-US" dirty="0"/>
              <a:t>DSMB/SMC Safety Report (shells for Org Meeting)</a:t>
            </a:r>
          </a:p>
          <a:p>
            <a:pPr lvl="1"/>
            <a:r>
              <a:rPr lang="en-US" dirty="0"/>
              <a:t>SAE line listing/narratives from CROMS Pharmacovigilance (PVG) group (DMID contractor that receives and processes SAE reports)</a:t>
            </a:r>
          </a:p>
        </p:txBody>
      </p:sp>
      <p:sp>
        <p:nvSpPr>
          <p:cNvPr id="4" name="Slide Number Placeholder 3"/>
          <p:cNvSpPr>
            <a:spLocks noGrp="1"/>
          </p:cNvSpPr>
          <p:nvPr>
            <p:ph type="sldNum" sz="quarter" idx="12"/>
          </p:nvPr>
        </p:nvSpPr>
        <p:spPr/>
        <p:txBody>
          <a:bodyPr/>
          <a:lstStyle/>
          <a:p>
            <a:fld id="{0235576B-7F3C-4840-ADD7-A9DF1158E3A5}" type="slidenum">
              <a:rPr lang="en-US" smtClean="0"/>
              <a:pPr/>
              <a:t>31</a:t>
            </a:fld>
            <a:endParaRPr lang="en-US" dirty="0"/>
          </a:p>
        </p:txBody>
      </p:sp>
    </p:spTree>
    <p:extLst>
      <p:ext uri="{BB962C8B-B14F-4D97-AF65-F5344CB8AC3E}">
        <p14:creationId xmlns:p14="http://schemas.microsoft.com/office/powerpoint/2010/main" val="453987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to Meeting Materials</a:t>
            </a:r>
            <a:endParaRPr lang="en-US" b="0" i="1" dirty="0"/>
          </a:p>
        </p:txBody>
      </p:sp>
      <p:sp>
        <p:nvSpPr>
          <p:cNvPr id="3" name="Content Placeholder 2"/>
          <p:cNvSpPr>
            <a:spLocks noGrp="1"/>
          </p:cNvSpPr>
          <p:nvPr>
            <p:ph idx="1"/>
          </p:nvPr>
        </p:nvSpPr>
        <p:spPr>
          <a:xfrm>
            <a:off x="228600" y="1447800"/>
            <a:ext cx="7543800" cy="4724400"/>
          </a:xfrm>
        </p:spPr>
        <p:txBody>
          <a:bodyPr>
            <a:normAutofit/>
          </a:bodyPr>
          <a:lstStyle/>
          <a:p>
            <a:r>
              <a:rPr lang="en-US" dirty="0"/>
              <a:t>SOCS facilitates access and posts DSMB/SMC meeting materials to the secure Document Library for the DSMB/SMC Members and for Open Session participants according to the Contact List.</a:t>
            </a:r>
          </a:p>
          <a:p>
            <a:r>
              <a:rPr lang="en-US" dirty="0"/>
              <a:t>SOCS sends email notification with the date and time of the scheduled meetings.</a:t>
            </a:r>
          </a:p>
          <a:p>
            <a:r>
              <a:rPr lang="en-US" dirty="0"/>
              <a:t>SOCS sends email notification that the Safety Report and related meeting materials are available for access on the website. </a:t>
            </a:r>
          </a:p>
          <a:p>
            <a:r>
              <a:rPr lang="en-US" dirty="0"/>
              <a:t>In urgent situations, SOCS may use password- protected email to send review materials directly to the DSMB/SMC Members.</a:t>
            </a:r>
          </a:p>
        </p:txBody>
      </p:sp>
      <p:sp>
        <p:nvSpPr>
          <p:cNvPr id="4" name="Slide Number Placeholder 3"/>
          <p:cNvSpPr>
            <a:spLocks noGrp="1"/>
          </p:cNvSpPr>
          <p:nvPr>
            <p:ph type="sldNum" sz="quarter" idx="12"/>
          </p:nvPr>
        </p:nvSpPr>
        <p:spPr/>
        <p:txBody>
          <a:bodyPr/>
          <a:lstStyle/>
          <a:p>
            <a:fld id="{0235576B-7F3C-4840-ADD7-A9DF1158E3A5}" type="slidenum">
              <a:rPr lang="en-US" smtClean="0"/>
              <a:pPr/>
              <a:t>32</a:t>
            </a:fld>
            <a:endParaRPr lang="en-US" dirty="0"/>
          </a:p>
        </p:txBody>
      </p:sp>
    </p:spTree>
    <p:extLst>
      <p:ext uri="{BB962C8B-B14F-4D97-AF65-F5344CB8AC3E}">
        <p14:creationId xmlns:p14="http://schemas.microsoft.com/office/powerpoint/2010/main" val="6961223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SOCS Email Notification</a:t>
            </a:r>
            <a:br>
              <a:rPr lang="en-US" dirty="0"/>
            </a:br>
            <a:r>
              <a:rPr lang="en-US" dirty="0"/>
              <a:t>Safety Report/Review Materials Posted</a:t>
            </a:r>
          </a:p>
        </p:txBody>
      </p:sp>
      <p:sp>
        <p:nvSpPr>
          <p:cNvPr id="4" name="Slide Number Placeholder 3"/>
          <p:cNvSpPr>
            <a:spLocks noGrp="1"/>
          </p:cNvSpPr>
          <p:nvPr>
            <p:ph type="sldNum" sz="quarter" idx="12"/>
          </p:nvPr>
        </p:nvSpPr>
        <p:spPr/>
        <p:txBody>
          <a:bodyPr/>
          <a:lstStyle/>
          <a:p>
            <a:fld id="{0235576B-7F3C-4840-ADD7-A9DF1158E3A5}" type="slidenum">
              <a:rPr lang="en-US" smtClean="0"/>
              <a:pPr/>
              <a:t>33</a:t>
            </a:fld>
            <a:endParaRPr lang="en-US" dirty="0"/>
          </a:p>
        </p:txBody>
      </p:sp>
      <p:pic>
        <p:nvPicPr>
          <p:cNvPr id="2049" name="Picture 9" descr="cid:image016.jpg@01CFAC0C.D1B2452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981200" y="2550195"/>
            <a:ext cx="5486400" cy="386889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9675" y="4670425"/>
            <a:ext cx="3076575" cy="8858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259976" y="1180981"/>
            <a:ext cx="100584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To access the DMID-CROMS Document Library:</a:t>
            </a:r>
            <a:endParaRPr kumimoji="0" lang="en-US" altLang="en-US" sz="20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Go to </a:t>
            </a:r>
            <a:r>
              <a:rPr kumimoji="0" lang="en-US" altLang="en-US" sz="20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hlinkClick r:id="rId5"/>
              </a:rPr>
              <a:t>https://www.dmidcroms.com</a:t>
            </a:r>
            <a:endParaRPr kumimoji="0" lang="en-US" altLang="en-US" sz="20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Log in using the username and password previously sent to you </a:t>
            </a: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by the DMID-CROMS Web Administrator.</a:t>
            </a:r>
            <a:endParaRPr kumimoji="0" lang="en-US" altLang="en-US" sz="20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4"/>
          <p:cNvSpPr>
            <a:spLocks noChangeArrowheads="1"/>
          </p:cNvSpPr>
          <p:nvPr/>
        </p:nvSpPr>
        <p:spPr bwMode="auto">
          <a:xfrm>
            <a:off x="1143000" y="1981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5"/>
          <p:cNvSpPr>
            <a:spLocks noChangeArrowheads="1"/>
          </p:cNvSpPr>
          <p:nvPr/>
        </p:nvSpPr>
        <p:spPr bwMode="auto">
          <a:xfrm>
            <a:off x="1143000" y="55546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8268767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DSMB/SMC Safety Reports</a:t>
            </a:r>
            <a:endParaRPr lang="en-US" b="0" i="1" dirty="0"/>
          </a:p>
        </p:txBody>
      </p:sp>
      <p:sp>
        <p:nvSpPr>
          <p:cNvPr id="3" name="Content Placeholder 2"/>
          <p:cNvSpPr>
            <a:spLocks noGrp="1"/>
          </p:cNvSpPr>
          <p:nvPr>
            <p:ph idx="1"/>
          </p:nvPr>
        </p:nvSpPr>
        <p:spPr/>
        <p:txBody>
          <a:bodyPr/>
          <a:lstStyle/>
          <a:p>
            <a:r>
              <a:rPr lang="en-US" dirty="0"/>
              <a:t>Types of reports:</a:t>
            </a:r>
          </a:p>
          <a:p>
            <a:pPr lvl="1"/>
            <a:r>
              <a:rPr lang="en-US" dirty="0"/>
              <a:t>Open Session Report</a:t>
            </a:r>
          </a:p>
          <a:p>
            <a:pPr lvl="1"/>
            <a:r>
              <a:rPr lang="en-US" dirty="0"/>
              <a:t>Closed Session Report </a:t>
            </a:r>
          </a:p>
          <a:p>
            <a:pPr lvl="1"/>
            <a:r>
              <a:rPr lang="en-US" dirty="0"/>
              <a:t>Ad Hoc Report</a:t>
            </a:r>
          </a:p>
          <a:p>
            <a:pPr lvl="1"/>
            <a:r>
              <a:rPr lang="en-US" dirty="0"/>
              <a:t>ISM Assessment and Report</a:t>
            </a:r>
          </a:p>
          <a:p>
            <a:pPr marL="0" indent="0">
              <a:buNone/>
            </a:pPr>
            <a:endParaRPr lang="en-US" dirty="0"/>
          </a:p>
          <a:p>
            <a:pPr marL="457200" lvl="2" indent="0">
              <a:buNone/>
            </a:pPr>
            <a:r>
              <a:rPr lang="en-US" dirty="0"/>
              <a:t>  </a:t>
            </a:r>
          </a:p>
        </p:txBody>
      </p:sp>
      <p:sp>
        <p:nvSpPr>
          <p:cNvPr id="4" name="Slide Number Placeholder 3"/>
          <p:cNvSpPr>
            <a:spLocks noGrp="1"/>
          </p:cNvSpPr>
          <p:nvPr>
            <p:ph type="sldNum" sz="quarter" idx="12"/>
          </p:nvPr>
        </p:nvSpPr>
        <p:spPr/>
        <p:txBody>
          <a:bodyPr/>
          <a:lstStyle/>
          <a:p>
            <a:fld id="{0235576B-7F3C-4840-ADD7-A9DF1158E3A5}" type="slidenum">
              <a:rPr lang="en-US" smtClean="0"/>
              <a:pPr/>
              <a:t>34</a:t>
            </a:fld>
            <a:endParaRPr lang="en-US" dirty="0"/>
          </a:p>
        </p:txBody>
      </p:sp>
    </p:spTree>
    <p:extLst>
      <p:ext uri="{BB962C8B-B14F-4D97-AF65-F5344CB8AC3E}">
        <p14:creationId xmlns:p14="http://schemas.microsoft.com/office/powerpoint/2010/main" val="3392767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DSMB/SMC Safety Reports:</a:t>
            </a:r>
            <a:br>
              <a:rPr lang="en-US" dirty="0"/>
            </a:br>
            <a:r>
              <a:rPr lang="en-US" dirty="0"/>
              <a:t>Overview of Content and Format </a:t>
            </a:r>
          </a:p>
        </p:txBody>
      </p:sp>
      <p:sp>
        <p:nvSpPr>
          <p:cNvPr id="3" name="Content Placeholder 2"/>
          <p:cNvSpPr>
            <a:spLocks noGrp="1"/>
          </p:cNvSpPr>
          <p:nvPr>
            <p:ph idx="1"/>
          </p:nvPr>
        </p:nvSpPr>
        <p:spPr>
          <a:xfrm>
            <a:off x="228600" y="1295400"/>
            <a:ext cx="7543800" cy="4876800"/>
          </a:xfrm>
        </p:spPr>
        <p:txBody>
          <a:bodyPr>
            <a:normAutofit lnSpcReduction="10000"/>
          </a:bodyPr>
          <a:lstStyle/>
          <a:p>
            <a:r>
              <a:rPr lang="en-US" dirty="0"/>
              <a:t>Report Contents:</a:t>
            </a:r>
          </a:p>
          <a:p>
            <a:pPr lvl="1"/>
            <a:r>
              <a:rPr lang="en-US" dirty="0"/>
              <a:t>Summary of study and findings in data</a:t>
            </a:r>
          </a:p>
          <a:p>
            <a:pPr lvl="1"/>
            <a:r>
              <a:rPr lang="en-US" dirty="0"/>
              <a:t>Listings</a:t>
            </a:r>
          </a:p>
          <a:p>
            <a:pPr lvl="1"/>
            <a:r>
              <a:rPr lang="en-US" dirty="0"/>
              <a:t>Tables</a:t>
            </a:r>
          </a:p>
          <a:p>
            <a:pPr lvl="1"/>
            <a:r>
              <a:rPr lang="en-US" dirty="0"/>
              <a:t>Graphical presentations of data (grafts/figures)</a:t>
            </a:r>
          </a:p>
          <a:p>
            <a:pPr lvl="1"/>
            <a:r>
              <a:rPr lang="en-US" dirty="0"/>
              <a:t>Event Narratives as indicated.</a:t>
            </a:r>
          </a:p>
          <a:p>
            <a:r>
              <a:rPr lang="en-US" dirty="0"/>
              <a:t>Report format should be </a:t>
            </a:r>
            <a:r>
              <a:rPr lang="en-US" b="1" dirty="0"/>
              <a:t>user friendly </a:t>
            </a:r>
            <a:endParaRPr lang="en-US" sz="2800" b="1" dirty="0"/>
          </a:p>
          <a:p>
            <a:pPr lvl="1"/>
            <a:r>
              <a:rPr lang="en-US" dirty="0"/>
              <a:t>Acceptable formats include single, unique MS Word, MS Excel, or Adobe PDF files.</a:t>
            </a:r>
          </a:p>
          <a:p>
            <a:pPr lvl="1"/>
            <a:r>
              <a:rPr lang="en-US" dirty="0"/>
              <a:t>If multiple files are required, combine to minimize the number of files for downloading and review.</a:t>
            </a:r>
          </a:p>
          <a:p>
            <a:pPr lvl="1"/>
            <a:r>
              <a:rPr lang="en-US" dirty="0"/>
              <a:t>Indexed zip (compressed) files are </a:t>
            </a:r>
            <a:r>
              <a:rPr lang="en-US" u="sng" dirty="0"/>
              <a:t>not</a:t>
            </a:r>
            <a:r>
              <a:rPr lang="en-US" dirty="0"/>
              <a:t> acceptable.</a:t>
            </a:r>
          </a:p>
          <a:p>
            <a:pPr lvl="1"/>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35</a:t>
            </a:fld>
            <a:endParaRPr lang="en-US" dirty="0"/>
          </a:p>
        </p:txBody>
      </p:sp>
    </p:spTree>
    <p:extLst>
      <p:ext uri="{BB962C8B-B14F-4D97-AF65-F5344CB8AC3E}">
        <p14:creationId xmlns:p14="http://schemas.microsoft.com/office/powerpoint/2010/main" val="24892618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Session Report: Overview</a:t>
            </a:r>
          </a:p>
        </p:txBody>
      </p:sp>
      <p:sp>
        <p:nvSpPr>
          <p:cNvPr id="3" name="Content Placeholder 2"/>
          <p:cNvSpPr>
            <a:spLocks noGrp="1"/>
          </p:cNvSpPr>
          <p:nvPr>
            <p:ph idx="1"/>
          </p:nvPr>
        </p:nvSpPr>
        <p:spPr>
          <a:xfrm>
            <a:off x="228600" y="1295400"/>
            <a:ext cx="7543800" cy="4800600"/>
          </a:xfrm>
        </p:spPr>
        <p:txBody>
          <a:bodyPr>
            <a:normAutofit/>
          </a:bodyPr>
          <a:lstStyle/>
          <a:p>
            <a:r>
              <a:rPr lang="en-US" dirty="0"/>
              <a:t>Data are presented in aggregate and does not include comparative data by treatment group.</a:t>
            </a:r>
          </a:p>
          <a:p>
            <a:r>
              <a:rPr lang="en-US" dirty="0"/>
              <a:t>Summarizes the design and progress of the study, includes statistical commentary explaining issues presented in the Open Report figures and tables.</a:t>
            </a:r>
          </a:p>
          <a:p>
            <a:r>
              <a:rPr lang="en-US" dirty="0"/>
              <a:t>Provides information on study conduct such as: 	</a:t>
            </a:r>
          </a:p>
          <a:p>
            <a:pPr lvl="1"/>
            <a:r>
              <a:rPr lang="en-US" dirty="0"/>
              <a:t>Recruitment and baseline characteristics</a:t>
            </a:r>
          </a:p>
          <a:p>
            <a:pPr lvl="1"/>
            <a:r>
              <a:rPr lang="en-US" dirty="0"/>
              <a:t>Adverse events</a:t>
            </a:r>
          </a:p>
          <a:p>
            <a:pPr lvl="1"/>
            <a:r>
              <a:rPr lang="en-US" dirty="0"/>
              <a:t>Eligibility violations</a:t>
            </a:r>
          </a:p>
          <a:p>
            <a:pPr lvl="1"/>
            <a:r>
              <a:rPr lang="en-US" dirty="0"/>
              <a:t>Study status</a:t>
            </a:r>
          </a:p>
          <a:p>
            <a:pPr lvl="1"/>
            <a:r>
              <a:rPr lang="en-US" dirty="0"/>
              <a:t>Completeness of follow-up and compliance  </a:t>
            </a:r>
          </a:p>
          <a:p>
            <a:pPr lvl="1"/>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36</a:t>
            </a:fld>
            <a:endParaRPr lang="en-US" dirty="0"/>
          </a:p>
        </p:txBody>
      </p:sp>
    </p:spTree>
    <p:extLst>
      <p:ext uri="{BB962C8B-B14F-4D97-AF65-F5344CB8AC3E}">
        <p14:creationId xmlns:p14="http://schemas.microsoft.com/office/powerpoint/2010/main" val="31376347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Session Report: Components</a:t>
            </a:r>
          </a:p>
        </p:txBody>
      </p:sp>
      <p:sp>
        <p:nvSpPr>
          <p:cNvPr id="3" name="Content Placeholder 2"/>
          <p:cNvSpPr>
            <a:spLocks noGrp="1"/>
          </p:cNvSpPr>
          <p:nvPr>
            <p:ph idx="1"/>
          </p:nvPr>
        </p:nvSpPr>
        <p:spPr>
          <a:xfrm>
            <a:off x="228600" y="1295400"/>
            <a:ext cx="7900416" cy="4953000"/>
          </a:xfrm>
        </p:spPr>
        <p:txBody>
          <a:bodyPr>
            <a:normAutofit/>
          </a:bodyPr>
          <a:lstStyle/>
          <a:p>
            <a:r>
              <a:rPr lang="en-US" dirty="0"/>
              <a:t>One page outline of study design with scheme </a:t>
            </a:r>
          </a:p>
          <a:p>
            <a:r>
              <a:rPr lang="en-US" dirty="0"/>
              <a:t>Study timeline with milestones, summary of any major protocol changes, discuss if study halted </a:t>
            </a:r>
          </a:p>
          <a:p>
            <a:r>
              <a:rPr lang="en-US" dirty="0"/>
              <a:t>Summary of previous DSMB/SMC reviews including recommendations /actions </a:t>
            </a:r>
          </a:p>
          <a:p>
            <a:r>
              <a:rPr lang="en-US" dirty="0"/>
              <a:t>Explanation of any issues presented in Open Session report figures and tables </a:t>
            </a:r>
          </a:p>
          <a:p>
            <a:r>
              <a:rPr lang="en-US" b="1" dirty="0"/>
              <a:t>Data are displayed in aggregate and not displayed by treatment group</a:t>
            </a:r>
          </a:p>
          <a:p>
            <a:r>
              <a:rPr lang="en-US" dirty="0"/>
              <a:t>Number randomized, withdrawn, reasons for withdrawal, discontinuations, reason for discontinuation </a:t>
            </a:r>
          </a:p>
          <a:p>
            <a:r>
              <a:rPr lang="en-US" dirty="0"/>
              <a:t>Subject screening, reasons for screening failures</a:t>
            </a:r>
          </a:p>
          <a:p>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37</a:t>
            </a:fld>
            <a:endParaRPr lang="en-US" dirty="0"/>
          </a:p>
        </p:txBody>
      </p:sp>
    </p:spTree>
    <p:extLst>
      <p:ext uri="{BB962C8B-B14F-4D97-AF65-F5344CB8AC3E}">
        <p14:creationId xmlns:p14="http://schemas.microsoft.com/office/powerpoint/2010/main" val="21859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Open Session Report: Components (cont.)</a:t>
            </a:r>
          </a:p>
        </p:txBody>
      </p:sp>
      <p:sp>
        <p:nvSpPr>
          <p:cNvPr id="3" name="Content Placeholder 2"/>
          <p:cNvSpPr>
            <a:spLocks noGrp="1"/>
          </p:cNvSpPr>
          <p:nvPr>
            <p:ph idx="1"/>
          </p:nvPr>
        </p:nvSpPr>
        <p:spPr>
          <a:xfrm>
            <a:off x="228600" y="1371600"/>
            <a:ext cx="7696200" cy="4800600"/>
          </a:xfrm>
        </p:spPr>
        <p:txBody>
          <a:bodyPr>
            <a:normAutofit/>
          </a:bodyPr>
          <a:lstStyle/>
          <a:p>
            <a:r>
              <a:rPr lang="en-US" dirty="0"/>
              <a:t>Eligibility and protocol violations.</a:t>
            </a:r>
          </a:p>
          <a:p>
            <a:r>
              <a:rPr lang="en-US" dirty="0"/>
              <a:t>Demography and baseline characteristics –labs, disease characteristics, medical history</a:t>
            </a:r>
          </a:p>
          <a:p>
            <a:r>
              <a:rPr lang="en-US" dirty="0"/>
              <a:t>Adherence to dosing schedule, attendance at scheduled visits </a:t>
            </a:r>
          </a:p>
          <a:p>
            <a:r>
              <a:rPr lang="en-US" dirty="0"/>
              <a:t>Reporting delays in key events </a:t>
            </a:r>
          </a:p>
          <a:p>
            <a:r>
              <a:rPr lang="en-US" dirty="0"/>
              <a:t>Length of follow-up data available </a:t>
            </a:r>
          </a:p>
          <a:p>
            <a:r>
              <a:rPr lang="en-US" dirty="0"/>
              <a:t>Safety information is displayed as aggregate data for AEs/SAEs, AEs leading to withdrawal/dosing changes, deaths.  </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38</a:t>
            </a:fld>
            <a:endParaRPr lang="en-US" dirty="0"/>
          </a:p>
        </p:txBody>
      </p:sp>
    </p:spTree>
    <p:extLst>
      <p:ext uri="{BB962C8B-B14F-4D97-AF65-F5344CB8AC3E}">
        <p14:creationId xmlns:p14="http://schemas.microsoft.com/office/powerpoint/2010/main" val="41334092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Closed Session Report: Overview</a:t>
            </a:r>
          </a:p>
        </p:txBody>
      </p:sp>
      <p:sp>
        <p:nvSpPr>
          <p:cNvPr id="3" name="Content Placeholder 2"/>
          <p:cNvSpPr>
            <a:spLocks noGrp="1"/>
          </p:cNvSpPr>
          <p:nvPr>
            <p:ph idx="1"/>
          </p:nvPr>
        </p:nvSpPr>
        <p:spPr>
          <a:xfrm>
            <a:off x="228600" y="1295400"/>
            <a:ext cx="7543800" cy="4876800"/>
          </a:xfrm>
        </p:spPr>
        <p:txBody>
          <a:bodyPr>
            <a:normAutofit/>
          </a:bodyPr>
          <a:lstStyle/>
          <a:p>
            <a:r>
              <a:rPr lang="en-US" dirty="0"/>
              <a:t>Detailed statistical commentary describing an overview of the key findings and explaining issues raised by the Closed Session Report figures and tables.</a:t>
            </a:r>
          </a:p>
          <a:p>
            <a:r>
              <a:rPr lang="en-US" dirty="0"/>
              <a:t>Closed Session Report data displayed treatment groups  reviewed in the closed session only.  </a:t>
            </a:r>
          </a:p>
          <a:p>
            <a:r>
              <a:rPr lang="en-US" dirty="0"/>
              <a:t>Open Session Report data may also be included and presented separately for each study arm.</a:t>
            </a:r>
          </a:p>
          <a:p>
            <a:r>
              <a:rPr lang="en-US" dirty="0"/>
              <a:t>Includes:</a:t>
            </a:r>
          </a:p>
          <a:p>
            <a:pPr lvl="1"/>
            <a:r>
              <a:rPr lang="en-US" dirty="0"/>
              <a:t>Study outcomes </a:t>
            </a:r>
          </a:p>
          <a:p>
            <a:pPr lvl="1"/>
            <a:r>
              <a:rPr lang="en-US" dirty="0"/>
              <a:t>Safety data</a:t>
            </a:r>
          </a:p>
          <a:p>
            <a:pPr lvl="1"/>
            <a:r>
              <a:rPr lang="en-US" dirty="0"/>
              <a:t>Efficacy data (DSMB)</a:t>
            </a:r>
          </a:p>
          <a:p>
            <a:pPr lvl="1"/>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39</a:t>
            </a:fld>
            <a:endParaRPr lang="en-US" dirty="0"/>
          </a:p>
        </p:txBody>
      </p:sp>
    </p:spTree>
    <p:extLst>
      <p:ext uri="{BB962C8B-B14F-4D97-AF65-F5344CB8AC3E}">
        <p14:creationId xmlns:p14="http://schemas.microsoft.com/office/powerpoint/2010/main" val="295558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Roles in Safety Oversight</a:t>
            </a:r>
          </a:p>
        </p:txBody>
      </p:sp>
      <p:sp>
        <p:nvSpPr>
          <p:cNvPr id="3" name="Content Placeholder 2"/>
          <p:cNvSpPr>
            <a:spLocks noGrp="1"/>
          </p:cNvSpPr>
          <p:nvPr>
            <p:ph idx="1"/>
          </p:nvPr>
        </p:nvSpPr>
        <p:spPr>
          <a:xfrm>
            <a:off x="228600" y="1371600"/>
            <a:ext cx="7543800" cy="4721352"/>
          </a:xfrm>
        </p:spPr>
        <p:txBody>
          <a:bodyPr>
            <a:normAutofit fontScale="92500" lnSpcReduction="10000"/>
          </a:bodyPr>
          <a:lstStyle/>
          <a:p>
            <a:r>
              <a:rPr lang="en-US" dirty="0"/>
              <a:t>Principal and Site Investigators</a:t>
            </a:r>
          </a:p>
          <a:p>
            <a:r>
              <a:rPr lang="en-US" dirty="0"/>
              <a:t>Data Coordinating Center (DCC) and Statistical Data Analysis Center (SDAC)</a:t>
            </a:r>
          </a:p>
          <a:p>
            <a:r>
              <a:rPr lang="en-US" dirty="0"/>
              <a:t>Biostatistician</a:t>
            </a:r>
          </a:p>
          <a:p>
            <a:pPr lvl="1"/>
            <a:r>
              <a:rPr lang="en-US" dirty="0"/>
              <a:t>Blinded</a:t>
            </a:r>
          </a:p>
          <a:p>
            <a:pPr lvl="1"/>
            <a:r>
              <a:rPr lang="en-US" dirty="0"/>
              <a:t>Unblinded</a:t>
            </a:r>
          </a:p>
          <a:p>
            <a:r>
              <a:rPr lang="en-US" dirty="0"/>
              <a:t>Safety Oversight Committee Support (SOCS)</a:t>
            </a:r>
          </a:p>
          <a:p>
            <a:r>
              <a:rPr lang="en-US" dirty="0"/>
              <a:t>DMID Clinical Project Manager (CPM)</a:t>
            </a:r>
          </a:p>
          <a:p>
            <a:r>
              <a:rPr lang="en-US" dirty="0"/>
              <a:t>DMID Medical Monitor (MM)</a:t>
            </a:r>
          </a:p>
          <a:p>
            <a:r>
              <a:rPr lang="en-US" dirty="0"/>
              <a:t>DMID Medical Officer (MO), Scientific Lead (SL), and  Regulatory Affairs Specialist (RAS)</a:t>
            </a:r>
          </a:p>
          <a:p>
            <a:r>
              <a:rPr lang="en-US" dirty="0"/>
              <a:t>Independent Safety Monitor (ISM)</a:t>
            </a:r>
          </a:p>
          <a:p>
            <a:r>
              <a:rPr lang="en-US" dirty="0"/>
              <a:t>DMID Safety Oversight Committees (DSMBs/SMCs)</a:t>
            </a:r>
          </a:p>
        </p:txBody>
      </p:sp>
      <p:sp>
        <p:nvSpPr>
          <p:cNvPr id="4" name="Slide Number Placeholder 3"/>
          <p:cNvSpPr>
            <a:spLocks noGrp="1"/>
          </p:cNvSpPr>
          <p:nvPr>
            <p:ph type="sldNum" sz="quarter" idx="12"/>
          </p:nvPr>
        </p:nvSpPr>
        <p:spPr/>
        <p:txBody>
          <a:bodyPr/>
          <a:lstStyle/>
          <a:p>
            <a:fld id="{0235576B-7F3C-4840-ADD7-A9DF1158E3A5}" type="slidenum">
              <a:rPr lang="en-US" smtClean="0"/>
              <a:pPr/>
              <a:t>4</a:t>
            </a:fld>
            <a:endParaRPr lang="en-US" dirty="0"/>
          </a:p>
        </p:txBody>
      </p:sp>
    </p:spTree>
    <p:extLst>
      <p:ext uri="{BB962C8B-B14F-4D97-AF65-F5344CB8AC3E}">
        <p14:creationId xmlns:p14="http://schemas.microsoft.com/office/powerpoint/2010/main" val="10614380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Closed Session Report: Components</a:t>
            </a:r>
          </a:p>
        </p:txBody>
      </p:sp>
      <p:sp>
        <p:nvSpPr>
          <p:cNvPr id="3" name="Content Placeholder 2"/>
          <p:cNvSpPr>
            <a:spLocks noGrp="1"/>
          </p:cNvSpPr>
          <p:nvPr>
            <p:ph idx="1"/>
          </p:nvPr>
        </p:nvSpPr>
        <p:spPr>
          <a:xfrm>
            <a:off x="228600" y="1371600"/>
            <a:ext cx="7543800" cy="4721352"/>
          </a:xfrm>
        </p:spPr>
        <p:txBody>
          <a:bodyPr>
            <a:normAutofit/>
          </a:bodyPr>
          <a:lstStyle/>
          <a:p>
            <a:r>
              <a:rPr lang="en-US" dirty="0"/>
              <a:t>Executive summary of report and detailed statistical commentary explaining issues in Closed Report </a:t>
            </a:r>
          </a:p>
          <a:p>
            <a:r>
              <a:rPr lang="en-US" dirty="0"/>
              <a:t>Repeat of Open Report information in greater detail and </a:t>
            </a:r>
            <a:r>
              <a:rPr lang="en-US" b="1" dirty="0"/>
              <a:t>data is displayed by treatment groups </a:t>
            </a:r>
          </a:p>
          <a:p>
            <a:r>
              <a:rPr lang="en-US" dirty="0"/>
              <a:t>Study endpoints are represented in tables, figures, or graphs as appropriate.  Tables relate to formal interim analyses for efficacy or futility, analyses of primary and secondary endpoints </a:t>
            </a:r>
          </a:p>
          <a:p>
            <a:r>
              <a:rPr lang="en-US" dirty="0"/>
              <a:t>Summary of AEs/SAEs, AEs leading to withdrawal or dosing changes, deaths.  Comparison of groups to determine if there is an increased occurrence or AEs or serious suspected adverse reactions. </a:t>
            </a:r>
          </a:p>
        </p:txBody>
      </p:sp>
      <p:sp>
        <p:nvSpPr>
          <p:cNvPr id="4" name="Slide Number Placeholder 3"/>
          <p:cNvSpPr>
            <a:spLocks noGrp="1"/>
          </p:cNvSpPr>
          <p:nvPr>
            <p:ph type="sldNum" sz="quarter" idx="12"/>
          </p:nvPr>
        </p:nvSpPr>
        <p:spPr/>
        <p:txBody>
          <a:bodyPr/>
          <a:lstStyle/>
          <a:p>
            <a:fld id="{0235576B-7F3C-4840-ADD7-A9DF1158E3A5}" type="slidenum">
              <a:rPr lang="en-US" smtClean="0"/>
              <a:pPr/>
              <a:t>40</a:t>
            </a:fld>
            <a:endParaRPr lang="en-US" dirty="0"/>
          </a:p>
        </p:txBody>
      </p:sp>
    </p:spTree>
    <p:extLst>
      <p:ext uri="{BB962C8B-B14F-4D97-AF65-F5344CB8AC3E}">
        <p14:creationId xmlns:p14="http://schemas.microsoft.com/office/powerpoint/2010/main" val="26974854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Closed Session Report: Components (cont.)</a:t>
            </a:r>
          </a:p>
        </p:txBody>
      </p:sp>
      <p:sp>
        <p:nvSpPr>
          <p:cNvPr id="3" name="Content Placeholder 2"/>
          <p:cNvSpPr>
            <a:spLocks noGrp="1"/>
          </p:cNvSpPr>
          <p:nvPr>
            <p:ph idx="1"/>
          </p:nvPr>
        </p:nvSpPr>
        <p:spPr/>
        <p:txBody>
          <a:bodyPr/>
          <a:lstStyle/>
          <a:p>
            <a:r>
              <a:rPr lang="en-US" dirty="0"/>
              <a:t>AEs by SOC and Preferred Term, by severity/grade, product related </a:t>
            </a:r>
          </a:p>
          <a:p>
            <a:r>
              <a:rPr lang="en-US" dirty="0"/>
              <a:t>SAEs by SOC and Preferred Term </a:t>
            </a:r>
          </a:p>
          <a:p>
            <a:r>
              <a:rPr lang="en-US" dirty="0"/>
              <a:t>Separate and more up to date SAE listing and SAE narratives listed by subject ID from PVG </a:t>
            </a:r>
          </a:p>
          <a:p>
            <a:r>
              <a:rPr lang="en-US" dirty="0"/>
              <a:t>Summary of Deaths </a:t>
            </a:r>
          </a:p>
          <a:p>
            <a:r>
              <a:rPr lang="en-US" dirty="0"/>
              <a:t>Laboratory Data and Summary Statistics </a:t>
            </a:r>
          </a:p>
          <a:p>
            <a:r>
              <a:rPr lang="en-US" dirty="0"/>
              <a:t>Laboratory Data and Shift tables </a:t>
            </a:r>
          </a:p>
          <a:p>
            <a:endParaRPr lang="en-US" dirty="0"/>
          </a:p>
          <a:p>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41</a:t>
            </a:fld>
            <a:endParaRPr lang="en-US" dirty="0"/>
          </a:p>
        </p:txBody>
      </p:sp>
    </p:spTree>
    <p:extLst>
      <p:ext uri="{BB962C8B-B14F-4D97-AF65-F5344CB8AC3E}">
        <p14:creationId xmlns:p14="http://schemas.microsoft.com/office/powerpoint/2010/main" val="42225157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DSMB Reports Checklist</a:t>
            </a:r>
          </a:p>
        </p:txBody>
      </p:sp>
      <p:pic>
        <p:nvPicPr>
          <p:cNvPr id="5" name="Content Placeholder 4"/>
          <p:cNvPicPr>
            <a:picLocks noGrp="1" noChangeAspect="1"/>
          </p:cNvPicPr>
          <p:nvPr>
            <p:ph idx="1"/>
          </p:nvPr>
        </p:nvPicPr>
        <p:blipFill>
          <a:blip r:embed="rId2"/>
          <a:stretch>
            <a:fillRect/>
          </a:stretch>
        </p:blipFill>
        <p:spPr>
          <a:xfrm>
            <a:off x="1981200" y="1295400"/>
            <a:ext cx="4023360" cy="5029200"/>
          </a:xfrm>
          <a:prstGeom prst="rect">
            <a:avLst/>
          </a:prstGeom>
        </p:spPr>
      </p:pic>
      <p:sp>
        <p:nvSpPr>
          <p:cNvPr id="4" name="Slide Number Placeholder 3"/>
          <p:cNvSpPr>
            <a:spLocks noGrp="1"/>
          </p:cNvSpPr>
          <p:nvPr>
            <p:ph type="sldNum" sz="quarter" idx="12"/>
          </p:nvPr>
        </p:nvSpPr>
        <p:spPr/>
        <p:txBody>
          <a:bodyPr/>
          <a:lstStyle/>
          <a:p>
            <a:fld id="{0235576B-7F3C-4840-ADD7-A9DF1158E3A5}" type="slidenum">
              <a:rPr lang="en-US" smtClean="0"/>
              <a:pPr/>
              <a:t>42</a:t>
            </a:fld>
            <a:endParaRPr lang="en-US" dirty="0"/>
          </a:p>
        </p:txBody>
      </p:sp>
    </p:spTree>
    <p:extLst>
      <p:ext uri="{BB962C8B-B14F-4D97-AF65-F5344CB8AC3E}">
        <p14:creationId xmlns:p14="http://schemas.microsoft.com/office/powerpoint/2010/main" val="23270039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Reports: Overview</a:t>
            </a:r>
          </a:p>
        </p:txBody>
      </p:sp>
      <p:sp>
        <p:nvSpPr>
          <p:cNvPr id="3" name="Content Placeholder 2"/>
          <p:cNvSpPr>
            <a:spLocks noGrp="1"/>
          </p:cNvSpPr>
          <p:nvPr>
            <p:ph idx="1"/>
          </p:nvPr>
        </p:nvSpPr>
        <p:spPr>
          <a:xfrm>
            <a:off x="228600" y="1371600"/>
            <a:ext cx="7900416" cy="4724400"/>
          </a:xfrm>
        </p:spPr>
        <p:txBody>
          <a:bodyPr>
            <a:normAutofit/>
          </a:bodyPr>
          <a:lstStyle/>
          <a:p>
            <a:r>
              <a:rPr lang="en-US" dirty="0"/>
              <a:t>DSMB/SMC may request special reports on an as-needed basis.  </a:t>
            </a:r>
          </a:p>
          <a:p>
            <a:r>
              <a:rPr lang="en-US" dirty="0"/>
              <a:t>Requests are made to DMID, the Unblinded Statistician participating in the Closed Session, or SOCS, as appropriate. </a:t>
            </a:r>
          </a:p>
          <a:p>
            <a:pPr lvl="0"/>
            <a:r>
              <a:rPr lang="en-US" dirty="0"/>
              <a:t>MM/CPM may request certain information to assess an event.</a:t>
            </a:r>
          </a:p>
          <a:p>
            <a:pPr lvl="0"/>
            <a:r>
              <a:rPr lang="en-US" dirty="0"/>
              <a:t>Ad Hoc Reports are provided to the DSMB/SMC through SOCS.</a:t>
            </a:r>
            <a:endParaRPr lang="en-US" sz="2000" dirty="0"/>
          </a:p>
          <a:p>
            <a:r>
              <a:rPr lang="en-US" dirty="0"/>
              <a:t>Specific question(s) are posed to the DSMB/SMC for recommendation based on the report(s) provided.</a:t>
            </a:r>
            <a:endParaRPr lang="en-US" sz="2200" dirty="0"/>
          </a:p>
          <a:p>
            <a:pPr marL="0" indent="0">
              <a:buNone/>
            </a:pPr>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43</a:t>
            </a:fld>
            <a:endParaRPr lang="en-US" dirty="0"/>
          </a:p>
        </p:txBody>
      </p:sp>
    </p:spTree>
    <p:extLst>
      <p:ext uri="{BB962C8B-B14F-4D97-AF65-F5344CB8AC3E}">
        <p14:creationId xmlns:p14="http://schemas.microsoft.com/office/powerpoint/2010/main" val="7799686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ISM Assessment and Report</a:t>
            </a:r>
          </a:p>
        </p:txBody>
      </p:sp>
      <p:sp>
        <p:nvSpPr>
          <p:cNvPr id="3" name="Content Placeholder 2"/>
          <p:cNvSpPr>
            <a:spLocks noGrp="1"/>
          </p:cNvSpPr>
          <p:nvPr>
            <p:ph idx="1"/>
          </p:nvPr>
        </p:nvSpPr>
        <p:spPr>
          <a:xfrm>
            <a:off x="228600" y="1371598"/>
            <a:ext cx="7543800" cy="4876802"/>
          </a:xfrm>
        </p:spPr>
        <p:txBody>
          <a:bodyPr>
            <a:normAutofit/>
          </a:bodyPr>
          <a:lstStyle/>
          <a:p>
            <a:pPr lvl="0"/>
            <a:r>
              <a:rPr lang="en-US" dirty="0"/>
              <a:t>Receives reports of Serious Adverse Events (SAEs) from the site investigator and by email from SOCS when DMID is notified of SAEs.</a:t>
            </a:r>
          </a:p>
          <a:p>
            <a:pPr lvl="0"/>
            <a:r>
              <a:rPr lang="en-US" dirty="0"/>
              <a:t>Immediately evaluates the SAE and provides a clinical assessment to DMID by emailing SOCS an ISM  report (ISM report template is in the charter).</a:t>
            </a:r>
          </a:p>
          <a:p>
            <a:pPr lvl="0"/>
            <a:r>
              <a:rPr lang="en-US" dirty="0"/>
              <a:t>Indicates if a DSMB/SMC Ad Hoc meeting is recommended as part of the ISM assessment.</a:t>
            </a:r>
          </a:p>
          <a:p>
            <a:pPr lvl="0"/>
            <a:r>
              <a:rPr lang="en-US" dirty="0"/>
              <a:t>Communicates with the site investigator as needed.</a:t>
            </a:r>
          </a:p>
          <a:p>
            <a:pPr lvl="0"/>
            <a:r>
              <a:rPr lang="en-US" dirty="0"/>
              <a:t>Reviews other safety events at the request of DMID.</a:t>
            </a:r>
          </a:p>
          <a:p>
            <a:pPr lvl="0"/>
            <a:r>
              <a:rPr lang="en-US" dirty="0"/>
              <a:t>Provides additional information to DMID and/or the DSMB/SMC by teleconference as requested.</a:t>
            </a:r>
          </a:p>
          <a:p>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44</a:t>
            </a:fld>
            <a:endParaRPr lang="en-US" dirty="0"/>
          </a:p>
        </p:txBody>
      </p:sp>
    </p:spTree>
    <p:extLst>
      <p:ext uri="{BB962C8B-B14F-4D97-AF65-F5344CB8AC3E}">
        <p14:creationId xmlns:p14="http://schemas.microsoft.com/office/powerpoint/2010/main" val="21270487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Lessons Learned with DSMBs/SMCs</a:t>
            </a:r>
          </a:p>
        </p:txBody>
      </p:sp>
      <p:sp>
        <p:nvSpPr>
          <p:cNvPr id="3" name="Content Placeholder 2"/>
          <p:cNvSpPr>
            <a:spLocks noGrp="1"/>
          </p:cNvSpPr>
          <p:nvPr>
            <p:ph idx="1"/>
          </p:nvPr>
        </p:nvSpPr>
        <p:spPr>
          <a:xfrm>
            <a:off x="228600" y="1371600"/>
            <a:ext cx="7543800" cy="4800600"/>
          </a:xfrm>
        </p:spPr>
        <p:txBody>
          <a:bodyPr>
            <a:normAutofit/>
          </a:bodyPr>
          <a:lstStyle/>
          <a:p>
            <a:r>
              <a:rPr lang="en-US" dirty="0"/>
              <a:t>In the protocol, specify what should trigger a DSMB/SMC review.  The purpose of the review should be clear and define what question(s) are being asked of the DSMB/SMC.</a:t>
            </a:r>
          </a:p>
          <a:p>
            <a:r>
              <a:rPr lang="en-US" dirty="0"/>
              <a:t>The types of data that are presented to DSMBs/SMCs and the way these data are presented are crucial to meaningful guidance and recommendations. </a:t>
            </a:r>
          </a:p>
          <a:p>
            <a:r>
              <a:rPr lang="en-US" dirty="0"/>
              <a:t>DSMBs/SMCs really are independent and their recommendations cannot always be anticipated. Investigators and sponsor staff need to be prepared as much as possible before DSMB reviews to respond expeditiously to their recommendations.</a:t>
            </a:r>
          </a:p>
          <a:p>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45</a:t>
            </a:fld>
            <a:endParaRPr lang="en-US" dirty="0"/>
          </a:p>
        </p:txBody>
      </p:sp>
    </p:spTree>
    <p:extLst>
      <p:ext uri="{BB962C8B-B14F-4D97-AF65-F5344CB8AC3E}">
        <p14:creationId xmlns:p14="http://schemas.microsoft.com/office/powerpoint/2010/main" val="32520312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Lessons Learned with DSMBs/SMCs</a:t>
            </a:r>
            <a:br>
              <a:rPr lang="en-US" dirty="0"/>
            </a:br>
            <a:r>
              <a:rPr lang="en-US" dirty="0"/>
              <a:t>(cont.)</a:t>
            </a:r>
          </a:p>
        </p:txBody>
      </p:sp>
      <p:sp>
        <p:nvSpPr>
          <p:cNvPr id="3" name="Content Placeholder 2"/>
          <p:cNvSpPr>
            <a:spLocks noGrp="1"/>
          </p:cNvSpPr>
          <p:nvPr>
            <p:ph idx="1"/>
          </p:nvPr>
        </p:nvSpPr>
        <p:spPr>
          <a:xfrm>
            <a:off x="228600" y="1371600"/>
            <a:ext cx="7696200" cy="4953000"/>
          </a:xfrm>
        </p:spPr>
        <p:txBody>
          <a:bodyPr>
            <a:normAutofit/>
          </a:bodyPr>
          <a:lstStyle/>
          <a:p>
            <a:r>
              <a:rPr lang="en-US" dirty="0"/>
              <a:t>Be mindful of study timelines!   A data center with extensive experience preparing reports for DSMB/SMC meetings is likely to know how to prepare them for a new trial. In contrast, staff without such experience will need considerable guidance (from the sponsor or a consultant), as well as extra time to prepare shell reports – proposed specific tables and figures – for review and comment by the DSMB/SMC during the Organizational Meeting. </a:t>
            </a:r>
          </a:p>
          <a:p>
            <a:r>
              <a:rPr lang="en-US" dirty="0"/>
              <a:t>Schedule sufficient time to work with data groups and statisticians, and provide the DSMB/SMC with adequate time to carefully consider the data that have been collected. </a:t>
            </a:r>
          </a:p>
        </p:txBody>
      </p:sp>
      <p:sp>
        <p:nvSpPr>
          <p:cNvPr id="4" name="Slide Number Placeholder 3"/>
          <p:cNvSpPr>
            <a:spLocks noGrp="1"/>
          </p:cNvSpPr>
          <p:nvPr>
            <p:ph type="sldNum" sz="quarter" idx="12"/>
          </p:nvPr>
        </p:nvSpPr>
        <p:spPr/>
        <p:txBody>
          <a:bodyPr/>
          <a:lstStyle/>
          <a:p>
            <a:fld id="{0235576B-7F3C-4840-ADD7-A9DF1158E3A5}" type="slidenum">
              <a:rPr lang="en-US" smtClean="0"/>
              <a:pPr/>
              <a:t>46</a:t>
            </a:fld>
            <a:endParaRPr lang="en-US" dirty="0"/>
          </a:p>
        </p:txBody>
      </p:sp>
    </p:spTree>
    <p:extLst>
      <p:ext uri="{BB962C8B-B14F-4D97-AF65-F5344CB8AC3E}">
        <p14:creationId xmlns:p14="http://schemas.microsoft.com/office/powerpoint/2010/main" val="8623170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Lessons Learned with DSMBs/SMCs</a:t>
            </a:r>
            <a:br>
              <a:rPr lang="en-US" dirty="0"/>
            </a:br>
            <a:r>
              <a:rPr lang="en-US" dirty="0"/>
              <a:t>(cont.)</a:t>
            </a:r>
          </a:p>
        </p:txBody>
      </p:sp>
      <p:sp>
        <p:nvSpPr>
          <p:cNvPr id="3" name="Content Placeholder 2"/>
          <p:cNvSpPr>
            <a:spLocks noGrp="1"/>
          </p:cNvSpPr>
          <p:nvPr>
            <p:ph idx="1"/>
          </p:nvPr>
        </p:nvSpPr>
        <p:spPr>
          <a:xfrm>
            <a:off x="228600" y="1371600"/>
            <a:ext cx="7772400" cy="4800600"/>
          </a:xfrm>
        </p:spPr>
        <p:txBody>
          <a:bodyPr>
            <a:normAutofit lnSpcReduction="10000"/>
          </a:bodyPr>
          <a:lstStyle/>
          <a:p>
            <a:r>
              <a:rPr lang="en-US" dirty="0"/>
              <a:t>Summarize data in user-friendly ways that answer the specific questions that are being posed to the DSMB/SMC</a:t>
            </a:r>
            <a:r>
              <a:rPr lang="en-US" i="1" dirty="0"/>
              <a:t>. </a:t>
            </a:r>
          </a:p>
          <a:p>
            <a:r>
              <a:rPr lang="en-US" dirty="0"/>
              <a:t>Presenting inadequate data can cause delays and the need for subsequent meetings.</a:t>
            </a:r>
          </a:p>
          <a:p>
            <a:r>
              <a:rPr lang="en-US" dirty="0"/>
              <a:t>Display safety information in the context of what the expected background rates are for the population under study, so that it is clear whether what is being observed is at an elevated frequency or severity. </a:t>
            </a:r>
          </a:p>
          <a:p>
            <a:r>
              <a:rPr lang="en-US" dirty="0"/>
              <a:t>Prior to the scheduled DSMB/SMC meeting, it is essential to assemble as much ancillary information as possible concerning any potential safety issues that may have arisen.</a:t>
            </a:r>
          </a:p>
          <a:p>
            <a:endParaRPr lang="en-US" dirty="0"/>
          </a:p>
          <a:p>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47</a:t>
            </a:fld>
            <a:endParaRPr lang="en-US" dirty="0"/>
          </a:p>
        </p:txBody>
      </p:sp>
    </p:spTree>
    <p:extLst>
      <p:ext uri="{BB962C8B-B14F-4D97-AF65-F5344CB8AC3E}">
        <p14:creationId xmlns:p14="http://schemas.microsoft.com/office/powerpoint/2010/main" val="19095048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Timelines</a:t>
            </a:r>
          </a:p>
        </p:txBody>
      </p:sp>
      <p:sp>
        <p:nvSpPr>
          <p:cNvPr id="3" name="Content Placeholder 2"/>
          <p:cNvSpPr>
            <a:spLocks noGrp="1"/>
          </p:cNvSpPr>
          <p:nvPr>
            <p:ph idx="1"/>
          </p:nvPr>
        </p:nvSpPr>
        <p:spPr/>
        <p:txBody>
          <a:bodyPr/>
          <a:lstStyle/>
          <a:p>
            <a:r>
              <a:rPr lang="en-US" dirty="0"/>
              <a:t>Study Timeline</a:t>
            </a:r>
          </a:p>
          <a:p>
            <a:r>
              <a:rPr lang="en-US" dirty="0"/>
              <a:t>DSMB/SMC Organizational Meeting Timeline</a:t>
            </a:r>
          </a:p>
          <a:p>
            <a:r>
              <a:rPr lang="en-US" dirty="0"/>
              <a:t>DSMB/SMC Data Review Meeting Timeline</a:t>
            </a:r>
          </a:p>
          <a:p>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48</a:t>
            </a:fld>
            <a:endParaRPr lang="en-US" dirty="0"/>
          </a:p>
        </p:txBody>
      </p:sp>
    </p:spTree>
    <p:extLst>
      <p:ext uri="{BB962C8B-B14F-4D97-AF65-F5344CB8AC3E}">
        <p14:creationId xmlns:p14="http://schemas.microsoft.com/office/powerpoint/2010/main" val="3661940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Study Timeline - Milestones</a:t>
            </a:r>
          </a:p>
        </p:txBody>
      </p:sp>
      <p:sp>
        <p:nvSpPr>
          <p:cNvPr id="3" name="Content Placeholder 2"/>
          <p:cNvSpPr>
            <a:spLocks noGrp="1"/>
          </p:cNvSpPr>
          <p:nvPr>
            <p:ph idx="1"/>
          </p:nvPr>
        </p:nvSpPr>
        <p:spPr>
          <a:xfrm>
            <a:off x="228600" y="1447800"/>
            <a:ext cx="7543800" cy="4572000"/>
          </a:xfrm>
        </p:spPr>
        <p:txBody>
          <a:bodyPr>
            <a:normAutofit/>
          </a:bodyPr>
          <a:lstStyle/>
          <a:p>
            <a:r>
              <a:rPr lang="en-US" dirty="0"/>
              <a:t>DSMB/SMC activities in relationship to study timeline:</a:t>
            </a:r>
          </a:p>
          <a:p>
            <a:pPr lvl="1"/>
            <a:r>
              <a:rPr lang="en-US" sz="2000" dirty="0"/>
              <a:t>Study synopsis and protocol development</a:t>
            </a:r>
          </a:p>
          <a:p>
            <a:pPr lvl="1"/>
            <a:r>
              <a:rPr lang="en-US" sz="2000" dirty="0"/>
              <a:t>DSMB/SMC Members and ISM(s) identified</a:t>
            </a:r>
          </a:p>
          <a:p>
            <a:pPr lvl="1"/>
            <a:r>
              <a:rPr lang="en-US" sz="2000" dirty="0"/>
              <a:t>Organizational Meeting </a:t>
            </a:r>
          </a:p>
          <a:p>
            <a:pPr lvl="1"/>
            <a:r>
              <a:rPr lang="en-US" sz="2000" dirty="0"/>
              <a:t>Study Start (enrollment begins)</a:t>
            </a:r>
          </a:p>
          <a:p>
            <a:pPr lvl="1"/>
            <a:r>
              <a:rPr lang="en-US" sz="2000" dirty="0"/>
              <a:t>Study Implementation (Data Review Meetings/Ad Hoc Meetings)</a:t>
            </a:r>
          </a:p>
          <a:p>
            <a:pPr lvl="1"/>
            <a:r>
              <a:rPr lang="en-US" sz="2000" dirty="0"/>
              <a:t>End of Study</a:t>
            </a:r>
          </a:p>
          <a:p>
            <a:pPr lvl="1"/>
            <a:r>
              <a:rPr lang="en-US" sz="2000" dirty="0"/>
              <a:t>Database Lock</a:t>
            </a:r>
          </a:p>
          <a:p>
            <a:pPr lvl="1"/>
            <a:r>
              <a:rPr lang="en-US" sz="2000" dirty="0"/>
              <a:t>Final Safety Data Review Meeting</a:t>
            </a:r>
          </a:p>
          <a:p>
            <a:pPr lvl="1"/>
            <a:r>
              <a:rPr lang="en-US" sz="2000" dirty="0"/>
              <a:t>End of Service (with SOCS and the Committee Members)</a:t>
            </a:r>
          </a:p>
          <a:p>
            <a:pPr lvl="1"/>
            <a:r>
              <a:rPr lang="en-US" sz="2000" dirty="0"/>
              <a:t>Final Clinical Study Report (CSR)</a:t>
            </a:r>
          </a:p>
          <a:p>
            <a:pPr marL="228600" lvl="1" indent="0">
              <a:buNone/>
            </a:pPr>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49</a:t>
            </a:fld>
            <a:endParaRPr lang="en-US" dirty="0"/>
          </a:p>
        </p:txBody>
      </p:sp>
    </p:spTree>
    <p:extLst>
      <p:ext uri="{BB962C8B-B14F-4D97-AF65-F5344CB8AC3E}">
        <p14:creationId xmlns:p14="http://schemas.microsoft.com/office/powerpoint/2010/main" val="692138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 Investigator </a:t>
            </a:r>
          </a:p>
        </p:txBody>
      </p:sp>
      <p:sp>
        <p:nvSpPr>
          <p:cNvPr id="3" name="Content Placeholder 2"/>
          <p:cNvSpPr>
            <a:spLocks noGrp="1"/>
          </p:cNvSpPr>
          <p:nvPr>
            <p:ph idx="1"/>
          </p:nvPr>
        </p:nvSpPr>
        <p:spPr>
          <a:xfrm>
            <a:off x="457200" y="1295400"/>
            <a:ext cx="7671816" cy="5047488"/>
          </a:xfrm>
        </p:spPr>
        <p:txBody>
          <a:bodyPr>
            <a:normAutofit fontScale="92500" lnSpcReduction="20000"/>
          </a:bodyPr>
          <a:lstStyle/>
          <a:p>
            <a:r>
              <a:rPr lang="en-US" dirty="0"/>
              <a:t>Responsible for safety reporting to the FDA if the study is being conducted under an investigator held IND.</a:t>
            </a:r>
          </a:p>
          <a:p>
            <a:r>
              <a:rPr lang="en-US" dirty="0"/>
              <a:t>Ensures Safety Reports are prepared for DSMB/SMC meetings, when the investigator oversees Data Management and Statistical groups. </a:t>
            </a:r>
          </a:p>
          <a:p>
            <a:r>
              <a:rPr lang="en-US" dirty="0"/>
              <a:t>Ensures study-related materials (protocol, sample informed consent form, study product information) meet DMID requirements.  </a:t>
            </a:r>
          </a:p>
          <a:p>
            <a:r>
              <a:rPr lang="en-US" dirty="0"/>
              <a:t>Attends the Open Sessions of DSMB/SMC Organizational, Data Review, Final Review Meetings and Ad Hoc Meetings when required.</a:t>
            </a:r>
          </a:p>
          <a:p>
            <a:r>
              <a:rPr lang="en-US" dirty="0"/>
              <a:t>During the DSMB/SMC Organizational Meeting: provides overview of the study design and safety monitoring plan; responds to questions from DSMB/SMC Members</a:t>
            </a:r>
          </a:p>
          <a:p>
            <a:r>
              <a:rPr lang="en-US" dirty="0"/>
              <a:t>During the DSMB/SMC Data Review Meetings: provides study status update, responds to questions regarding study conduct and safety events.</a:t>
            </a:r>
          </a:p>
          <a:p>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5</a:t>
            </a:fld>
            <a:endParaRPr lang="en-US" dirty="0"/>
          </a:p>
        </p:txBody>
      </p:sp>
    </p:spTree>
    <p:extLst>
      <p:ext uri="{BB962C8B-B14F-4D97-AF65-F5344CB8AC3E}">
        <p14:creationId xmlns:p14="http://schemas.microsoft.com/office/powerpoint/2010/main" val="23882877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Organizational Meeting Safety Report: Timeline</a:t>
            </a:r>
          </a:p>
        </p:txBody>
      </p:sp>
      <p:sp>
        <p:nvSpPr>
          <p:cNvPr id="3" name="Content Placeholder 2"/>
          <p:cNvSpPr>
            <a:spLocks noGrp="1"/>
          </p:cNvSpPr>
          <p:nvPr>
            <p:ph idx="1"/>
          </p:nvPr>
        </p:nvSpPr>
        <p:spPr>
          <a:xfrm>
            <a:off x="228600" y="1447800"/>
            <a:ext cx="7543800" cy="4648200"/>
          </a:xfrm>
        </p:spPr>
        <p:txBody>
          <a:bodyPr>
            <a:noAutofit/>
          </a:bodyPr>
          <a:lstStyle/>
          <a:p>
            <a:r>
              <a:rPr lang="en-US" dirty="0"/>
              <a:t>Prepare draft Safety Report Template (Open and Closed).</a:t>
            </a:r>
          </a:p>
          <a:p>
            <a:r>
              <a:rPr lang="en-US" dirty="0"/>
              <a:t>Draft Safety Report (Open and Closed) to DMID for review </a:t>
            </a:r>
            <a:r>
              <a:rPr lang="en-US" b="1" dirty="0"/>
              <a:t>10 </a:t>
            </a:r>
            <a:r>
              <a:rPr lang="en-US" dirty="0"/>
              <a:t>business days prior to meeting.</a:t>
            </a:r>
          </a:p>
          <a:p>
            <a:r>
              <a:rPr lang="en-US" dirty="0"/>
              <a:t>DMID review and comment complete within </a:t>
            </a:r>
            <a:r>
              <a:rPr lang="en-US" b="1" dirty="0"/>
              <a:t>3 </a:t>
            </a:r>
            <a:r>
              <a:rPr lang="en-US" dirty="0"/>
              <a:t>business days after receipt.</a:t>
            </a:r>
          </a:p>
          <a:p>
            <a:r>
              <a:rPr lang="en-US" dirty="0"/>
              <a:t>Within </a:t>
            </a:r>
            <a:r>
              <a:rPr lang="en-US" b="1" dirty="0"/>
              <a:t>2 </a:t>
            </a:r>
            <a:r>
              <a:rPr lang="en-US" dirty="0"/>
              <a:t>business days, DCC revisions, approval by DMID and transmit Final Safety Report Template (Open and Closed) to SOCS for posting on secure website (no later than </a:t>
            </a:r>
            <a:r>
              <a:rPr lang="en-US" b="1" dirty="0"/>
              <a:t>5</a:t>
            </a:r>
            <a:r>
              <a:rPr lang="en-US" dirty="0"/>
              <a:t> business days prior to meeting).</a:t>
            </a:r>
          </a:p>
          <a:p>
            <a:pPr marL="0" indent="0">
              <a:buNone/>
            </a:pPr>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50</a:t>
            </a:fld>
            <a:endParaRPr lang="en-US" dirty="0"/>
          </a:p>
        </p:txBody>
      </p:sp>
    </p:spTree>
    <p:extLst>
      <p:ext uri="{BB962C8B-B14F-4D97-AF65-F5344CB8AC3E}">
        <p14:creationId xmlns:p14="http://schemas.microsoft.com/office/powerpoint/2010/main" val="41359708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Data Review Meeting Safety Report: Timeline</a:t>
            </a:r>
          </a:p>
        </p:txBody>
      </p:sp>
      <p:sp>
        <p:nvSpPr>
          <p:cNvPr id="3" name="Content Placeholder 2"/>
          <p:cNvSpPr>
            <a:spLocks noGrp="1"/>
          </p:cNvSpPr>
          <p:nvPr>
            <p:ph idx="1"/>
          </p:nvPr>
        </p:nvSpPr>
        <p:spPr>
          <a:xfrm>
            <a:off x="224287" y="1447800"/>
            <a:ext cx="7543800" cy="4724400"/>
          </a:xfrm>
        </p:spPr>
        <p:txBody>
          <a:bodyPr>
            <a:normAutofit fontScale="92500"/>
          </a:bodyPr>
          <a:lstStyle/>
          <a:p>
            <a:r>
              <a:rPr lang="en-US" dirty="0"/>
              <a:t>DCE prepares both Open and Closed Safety Reports.</a:t>
            </a:r>
          </a:p>
          <a:p>
            <a:r>
              <a:rPr lang="en-US" b="1" dirty="0"/>
              <a:t>Only the Open Report </a:t>
            </a:r>
            <a:r>
              <a:rPr lang="en-US" dirty="0"/>
              <a:t>will be provided to DMID MM and CPM </a:t>
            </a:r>
            <a:r>
              <a:rPr lang="en-US" b="1" dirty="0"/>
              <a:t>10</a:t>
            </a:r>
            <a:r>
              <a:rPr lang="en-US" dirty="0"/>
              <a:t> business days prior to Data Review Meeting.</a:t>
            </a:r>
          </a:p>
          <a:p>
            <a:r>
              <a:rPr lang="en-US" dirty="0"/>
              <a:t>Review by DMID is completed no later than </a:t>
            </a:r>
            <a:r>
              <a:rPr lang="en-US" b="1" dirty="0"/>
              <a:t>3</a:t>
            </a:r>
            <a:r>
              <a:rPr lang="en-US" dirty="0"/>
              <a:t> business days after receipt.</a:t>
            </a:r>
          </a:p>
          <a:p>
            <a:r>
              <a:rPr lang="en-US" dirty="0"/>
              <a:t>There will be </a:t>
            </a:r>
            <a:r>
              <a:rPr lang="en-US" b="1" dirty="0"/>
              <a:t>2 </a:t>
            </a:r>
            <a:r>
              <a:rPr lang="en-US" dirty="0"/>
              <a:t>business days for DCC revisions, DMID approval of </a:t>
            </a:r>
            <a:r>
              <a:rPr lang="en-US" b="1" dirty="0"/>
              <a:t>Open Report </a:t>
            </a:r>
            <a:r>
              <a:rPr lang="en-US" dirty="0"/>
              <a:t>and DCC transmission of both Final Open and Closed Reports to SOCS (no later than </a:t>
            </a:r>
            <a:r>
              <a:rPr lang="en-US" b="1" dirty="0"/>
              <a:t>5</a:t>
            </a:r>
            <a:r>
              <a:rPr lang="en-US" dirty="0"/>
              <a:t> business days prior to DSMB/SMC meeting).</a:t>
            </a:r>
          </a:p>
          <a:p>
            <a:pPr marL="0" indent="0">
              <a:buNone/>
            </a:pPr>
            <a:endParaRPr lang="en-US" dirty="0"/>
          </a:p>
          <a:p>
            <a:pPr marL="228600" lvl="1" indent="0">
              <a:buNone/>
            </a:pPr>
            <a:r>
              <a:rPr lang="en-US" sz="2200" b="1" dirty="0"/>
              <a:t>Note: The timeline for Safety Reports is outlined in the Charter, verify for each study as it may vary from what is described here</a:t>
            </a:r>
            <a:r>
              <a:rPr lang="en-US" sz="2200" dirty="0"/>
              <a:t>.</a:t>
            </a:r>
          </a:p>
        </p:txBody>
      </p:sp>
      <p:sp>
        <p:nvSpPr>
          <p:cNvPr id="4" name="Slide Number Placeholder 3"/>
          <p:cNvSpPr>
            <a:spLocks noGrp="1"/>
          </p:cNvSpPr>
          <p:nvPr>
            <p:ph type="sldNum" sz="quarter" idx="12"/>
          </p:nvPr>
        </p:nvSpPr>
        <p:spPr/>
        <p:txBody>
          <a:bodyPr/>
          <a:lstStyle/>
          <a:p>
            <a:fld id="{0235576B-7F3C-4840-ADD7-A9DF1158E3A5}" type="slidenum">
              <a:rPr lang="en-US" smtClean="0"/>
              <a:pPr/>
              <a:t>51</a:t>
            </a:fld>
            <a:endParaRPr lang="en-US" dirty="0"/>
          </a:p>
        </p:txBody>
      </p:sp>
    </p:spTree>
    <p:extLst>
      <p:ext uri="{BB962C8B-B14F-4D97-AF65-F5344CB8AC3E}">
        <p14:creationId xmlns:p14="http://schemas.microsoft.com/office/powerpoint/2010/main" val="31217869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7864604" cy="914400"/>
          </a:xfrm>
        </p:spPr>
        <p:txBody>
          <a:bodyPr>
            <a:normAutofit fontScale="90000"/>
          </a:bodyPr>
          <a:lstStyle/>
          <a:p>
            <a:br>
              <a:rPr lang="en-US" dirty="0"/>
            </a:br>
            <a:br>
              <a:rPr lang="en-US" dirty="0"/>
            </a:br>
            <a:r>
              <a:rPr lang="en-US" dirty="0"/>
              <a:t>Data Review Meeting Safety Report:</a:t>
            </a:r>
            <a:br>
              <a:rPr lang="en-US" dirty="0"/>
            </a:br>
            <a:r>
              <a:rPr lang="en-US" sz="2200" dirty="0"/>
              <a:t>Timeline for preparing and providing DSMB/SMC Safety Reports</a:t>
            </a:r>
            <a:r>
              <a:rPr lang="en-US" sz="2200" i="1" dirty="0"/>
              <a:t> </a:t>
            </a:r>
            <a:endParaRPr lang="en-US" sz="2200"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52</a:t>
            </a:fld>
            <a:endParaRPr lang="en-US" dirty="0"/>
          </a:p>
        </p:txBody>
      </p:sp>
      <p:grpSp>
        <p:nvGrpSpPr>
          <p:cNvPr id="5" name="Group 4"/>
          <p:cNvGrpSpPr/>
          <p:nvPr/>
        </p:nvGrpSpPr>
        <p:grpSpPr>
          <a:xfrm>
            <a:off x="338997" y="1579795"/>
            <a:ext cx="7890602" cy="4440005"/>
            <a:chOff x="-667836" y="2776986"/>
            <a:chExt cx="9311357" cy="3752551"/>
          </a:xfrm>
        </p:grpSpPr>
        <p:sp>
          <p:nvSpPr>
            <p:cNvPr id="7" name="TextBox 6"/>
            <p:cNvSpPr txBox="1"/>
            <p:nvPr/>
          </p:nvSpPr>
          <p:spPr>
            <a:xfrm rot="18115866">
              <a:off x="2807735" y="4269924"/>
              <a:ext cx="2309631" cy="305688"/>
            </a:xfrm>
            <a:prstGeom prst="rect">
              <a:avLst/>
            </a:prstGeom>
            <a:noFill/>
            <a:ln>
              <a:noFill/>
            </a:ln>
          </p:spPr>
          <p:txBody>
            <a:bodyPr wrap="square" rtlCol="0">
              <a:spAutoFit/>
            </a:bodyPr>
            <a:lstStyle/>
            <a:p>
              <a:pPr>
                <a:lnSpc>
                  <a:spcPts val="1300"/>
                </a:lnSpc>
              </a:pPr>
              <a:endParaRPr lang="en-US" sz="1200" i="1" dirty="0"/>
            </a:p>
          </p:txBody>
        </p:sp>
        <p:sp>
          <p:nvSpPr>
            <p:cNvPr id="8" name="TextBox 7"/>
            <p:cNvSpPr txBox="1"/>
            <p:nvPr/>
          </p:nvSpPr>
          <p:spPr>
            <a:xfrm rot="18728012">
              <a:off x="1380130" y="4497560"/>
              <a:ext cx="3561535" cy="502419"/>
            </a:xfrm>
            <a:prstGeom prst="rect">
              <a:avLst/>
            </a:prstGeom>
            <a:noFill/>
            <a:ln>
              <a:noFill/>
            </a:ln>
          </p:spPr>
          <p:txBody>
            <a:bodyPr wrap="square" rtlCol="0">
              <a:spAutoFit/>
            </a:bodyPr>
            <a:lstStyle/>
            <a:p>
              <a:pPr>
                <a:lnSpc>
                  <a:spcPts val="1300"/>
                </a:lnSpc>
              </a:pPr>
              <a:r>
                <a:rPr lang="en-US" sz="1200" b="1" i="1" dirty="0"/>
                <a:t>2 days- </a:t>
              </a:r>
              <a:r>
                <a:rPr lang="en-US" sz="1200" i="1" dirty="0"/>
                <a:t>DCC revisions, approval of Open Report by DMID, </a:t>
              </a:r>
            </a:p>
            <a:p>
              <a:pPr>
                <a:lnSpc>
                  <a:spcPts val="1300"/>
                </a:lnSpc>
              </a:pPr>
              <a:r>
                <a:rPr lang="en-US" sz="1200" i="1" dirty="0"/>
                <a:t>transmit to SOCS no later than 5 business days prior to mtg</a:t>
              </a:r>
            </a:p>
          </p:txBody>
        </p:sp>
        <p:sp>
          <p:nvSpPr>
            <p:cNvPr id="10" name="Rectangle 9"/>
            <p:cNvSpPr/>
            <p:nvPr/>
          </p:nvSpPr>
          <p:spPr>
            <a:xfrm>
              <a:off x="1452965" y="6190057"/>
              <a:ext cx="6468284" cy="218936"/>
            </a:xfrm>
            <a:prstGeom prst="rect">
              <a:avLst/>
            </a:prstGeom>
          </p:spPr>
          <p:txBody>
            <a:bodyPr wrap="square">
              <a:spAutoFit/>
            </a:bodyPr>
            <a:lstStyle/>
            <a:p>
              <a:pPr>
                <a:lnSpc>
                  <a:spcPts val="1300"/>
                </a:lnSpc>
              </a:pPr>
              <a:r>
                <a:rPr lang="en-US" sz="1200" i="1" dirty="0"/>
                <a:t>.</a:t>
              </a:r>
            </a:p>
          </p:txBody>
        </p:sp>
        <p:sp>
          <p:nvSpPr>
            <p:cNvPr id="11" name="Rectangle 10"/>
            <p:cNvSpPr/>
            <p:nvPr/>
          </p:nvSpPr>
          <p:spPr>
            <a:xfrm rot="18786187">
              <a:off x="5105760" y="4147809"/>
              <a:ext cx="2140288" cy="312337"/>
            </a:xfrm>
            <a:prstGeom prst="rect">
              <a:avLst/>
            </a:prstGeom>
          </p:spPr>
          <p:txBody>
            <a:bodyPr wrap="square">
              <a:spAutoFit/>
            </a:bodyPr>
            <a:lstStyle/>
            <a:p>
              <a:pPr>
                <a:lnSpc>
                  <a:spcPts val="1300"/>
                </a:lnSpc>
              </a:pPr>
              <a:r>
                <a:rPr lang="en-US" sz="1200" i="1" dirty="0"/>
                <a:t>Scheduled Data Review Meeting</a:t>
              </a:r>
            </a:p>
          </p:txBody>
        </p:sp>
        <p:graphicFrame>
          <p:nvGraphicFramePr>
            <p:cNvPr id="12" name="Diagram 11"/>
            <p:cNvGraphicFramePr/>
            <p:nvPr>
              <p:extLst>
                <p:ext uri="{D42A27DB-BD31-4B8C-83A1-F6EECF244321}">
                  <p14:modId xmlns:p14="http://schemas.microsoft.com/office/powerpoint/2010/main" val="1043513751"/>
                </p:ext>
              </p:extLst>
            </p:nvPr>
          </p:nvGraphicFramePr>
          <p:xfrm>
            <a:off x="-247387" y="2776986"/>
            <a:ext cx="8890908" cy="6971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Rectangle 15"/>
            <p:cNvSpPr/>
            <p:nvPr/>
          </p:nvSpPr>
          <p:spPr>
            <a:xfrm rot="18838555">
              <a:off x="3177969" y="3732414"/>
              <a:ext cx="156129" cy="327799"/>
            </a:xfrm>
            <a:prstGeom prst="rect">
              <a:avLst/>
            </a:prstGeom>
          </p:spPr>
          <p:txBody>
            <a:bodyPr wrap="none">
              <a:spAutoFit/>
            </a:bodyPr>
            <a:lstStyle/>
            <a:p>
              <a:pPr>
                <a:lnSpc>
                  <a:spcPts val="1400"/>
                </a:lnSpc>
              </a:pPr>
              <a:endParaRPr lang="en-US" sz="1200" i="1" dirty="0"/>
            </a:p>
          </p:txBody>
        </p:sp>
        <p:sp>
          <p:nvSpPr>
            <p:cNvPr id="17" name="Rectangle 16"/>
            <p:cNvSpPr/>
            <p:nvPr/>
          </p:nvSpPr>
          <p:spPr>
            <a:xfrm rot="18686689">
              <a:off x="441896" y="4350863"/>
              <a:ext cx="3216314" cy="532685"/>
            </a:xfrm>
            <a:prstGeom prst="rect">
              <a:avLst/>
            </a:prstGeom>
          </p:spPr>
          <p:txBody>
            <a:bodyPr wrap="square">
              <a:spAutoFit/>
            </a:bodyPr>
            <a:lstStyle/>
            <a:p>
              <a:pPr>
                <a:lnSpc>
                  <a:spcPts val="1400"/>
                </a:lnSpc>
              </a:pPr>
              <a:r>
                <a:rPr lang="en-US" sz="1200" i="1" dirty="0"/>
                <a:t>No later than </a:t>
              </a:r>
              <a:r>
                <a:rPr lang="en-US" sz="1200" b="1" i="1" dirty="0"/>
                <a:t>3 days after receipt</a:t>
              </a:r>
              <a:r>
                <a:rPr lang="en-US" sz="1200" i="1" dirty="0"/>
                <a:t>, DMID to complete review/comment </a:t>
              </a:r>
            </a:p>
          </p:txBody>
        </p:sp>
        <p:sp>
          <p:nvSpPr>
            <p:cNvPr id="18" name="Rectangle 17"/>
            <p:cNvSpPr/>
            <p:nvPr/>
          </p:nvSpPr>
          <p:spPr>
            <a:xfrm rot="18687417">
              <a:off x="-813969" y="4070680"/>
              <a:ext cx="2426731" cy="305688"/>
            </a:xfrm>
            <a:prstGeom prst="rect">
              <a:avLst/>
            </a:prstGeom>
          </p:spPr>
          <p:txBody>
            <a:bodyPr wrap="none">
              <a:spAutoFit/>
            </a:bodyPr>
            <a:lstStyle/>
            <a:p>
              <a:pPr>
                <a:lnSpc>
                  <a:spcPts val="1300"/>
                </a:lnSpc>
              </a:pPr>
              <a:r>
                <a:rPr lang="en-US" sz="1200" i="1" dirty="0"/>
                <a:t>DCC prepares Open &amp; Closed Reports </a:t>
              </a:r>
            </a:p>
          </p:txBody>
        </p:sp>
        <p:sp>
          <p:nvSpPr>
            <p:cNvPr id="19" name="Rectangle 18"/>
            <p:cNvSpPr/>
            <p:nvPr/>
          </p:nvSpPr>
          <p:spPr>
            <a:xfrm rot="18754708">
              <a:off x="3184095" y="4332352"/>
              <a:ext cx="2775504" cy="502419"/>
            </a:xfrm>
            <a:prstGeom prst="rect">
              <a:avLst/>
            </a:prstGeom>
          </p:spPr>
          <p:txBody>
            <a:bodyPr wrap="square">
              <a:spAutoFit/>
            </a:bodyPr>
            <a:lstStyle/>
            <a:p>
              <a:pPr>
                <a:lnSpc>
                  <a:spcPts val="1300"/>
                </a:lnSpc>
              </a:pPr>
              <a:r>
                <a:rPr lang="en-US" sz="1200" b="1" i="1" dirty="0"/>
                <a:t>5 day prior to meeting</a:t>
              </a:r>
              <a:r>
                <a:rPr lang="en-US" sz="1200" i="1" dirty="0"/>
                <a:t>:  Meeting materials available to DSMB/SMC members for review</a:t>
              </a:r>
            </a:p>
          </p:txBody>
        </p:sp>
        <p:cxnSp>
          <p:nvCxnSpPr>
            <p:cNvPr id="21" name="Straight Arrow Connector 20"/>
            <p:cNvCxnSpPr/>
            <p:nvPr/>
          </p:nvCxnSpPr>
          <p:spPr>
            <a:xfrm flipV="1">
              <a:off x="2223200" y="3385895"/>
              <a:ext cx="3009218" cy="236335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126655" y="3385407"/>
              <a:ext cx="2845939" cy="228863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667836" y="3377621"/>
              <a:ext cx="2263610" cy="186025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4861848" y="3426218"/>
              <a:ext cx="2648572" cy="205331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3308375" y="3389505"/>
              <a:ext cx="3068945" cy="243593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1018248" y="3353231"/>
              <a:ext cx="2942774" cy="235185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rot="18716277">
            <a:off x="-2003" y="3262128"/>
            <a:ext cx="3562007" cy="461665"/>
          </a:xfrm>
          <a:prstGeom prst="rect">
            <a:avLst/>
          </a:prstGeom>
          <a:noFill/>
        </p:spPr>
        <p:txBody>
          <a:bodyPr wrap="square" rtlCol="0">
            <a:spAutoFit/>
          </a:bodyPr>
          <a:lstStyle/>
          <a:p>
            <a:r>
              <a:rPr lang="en-US" sz="1200" b="1" i="1" dirty="0"/>
              <a:t>10</a:t>
            </a:r>
            <a:r>
              <a:rPr lang="en-US" sz="1200" i="1" dirty="0"/>
              <a:t> days prior to meeting, send </a:t>
            </a:r>
            <a:r>
              <a:rPr lang="en-US" sz="1200" b="1" i="1" dirty="0"/>
              <a:t>only </a:t>
            </a:r>
            <a:r>
              <a:rPr lang="en-US" sz="1200" i="1" dirty="0"/>
              <a:t>the </a:t>
            </a:r>
            <a:r>
              <a:rPr lang="en-US" sz="1200" b="1" i="1" dirty="0"/>
              <a:t>Open Report </a:t>
            </a:r>
            <a:r>
              <a:rPr lang="en-US" sz="1200" i="1" dirty="0"/>
              <a:t>to DMID MM/CPM for review/comment</a:t>
            </a:r>
          </a:p>
        </p:txBody>
      </p:sp>
    </p:spTree>
    <p:extLst>
      <p:ext uri="{BB962C8B-B14F-4D97-AF65-F5344CB8AC3E}">
        <p14:creationId xmlns:p14="http://schemas.microsoft.com/office/powerpoint/2010/main" val="34961465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Transmission of Reports to SOCS:</a:t>
            </a:r>
            <a:br>
              <a:rPr lang="en-US" dirty="0"/>
            </a:br>
            <a:r>
              <a:rPr lang="en-US" dirty="0"/>
              <a:t>Procedure</a:t>
            </a:r>
          </a:p>
        </p:txBody>
      </p:sp>
      <p:sp>
        <p:nvSpPr>
          <p:cNvPr id="3" name="Content Placeholder 2"/>
          <p:cNvSpPr>
            <a:spLocks noGrp="1"/>
          </p:cNvSpPr>
          <p:nvPr>
            <p:ph idx="1"/>
          </p:nvPr>
        </p:nvSpPr>
        <p:spPr>
          <a:xfrm>
            <a:off x="228600" y="1371600"/>
            <a:ext cx="7543800" cy="4953000"/>
          </a:xfrm>
        </p:spPr>
        <p:txBody>
          <a:bodyPr>
            <a:normAutofit/>
          </a:bodyPr>
          <a:lstStyle/>
          <a:p>
            <a:pPr lvl="0"/>
            <a:r>
              <a:rPr lang="en-US" dirty="0"/>
              <a:t>The Safety Reports (Open and Closed Session) are transmitted electronically to SOCS </a:t>
            </a:r>
            <a:r>
              <a:rPr lang="en-US" b="1" dirty="0"/>
              <a:t>at least five (5) business days prior to the scheduled meeting</a:t>
            </a:r>
            <a:r>
              <a:rPr lang="en-US" dirty="0"/>
              <a:t>.  </a:t>
            </a:r>
          </a:p>
          <a:p>
            <a:pPr lvl="0"/>
            <a:r>
              <a:rPr lang="en-US" dirty="0"/>
              <a:t>When transmitting the DSMB/SMC Safety Reports by email, the DCC/SDAC will:</a:t>
            </a:r>
          </a:p>
          <a:p>
            <a:pPr lvl="1"/>
            <a:r>
              <a:rPr lang="en-US" dirty="0"/>
              <a:t>Label the reports as to type: Open vs Closed Session Report.  If there are multiple documents, the DCC will provide a list identifying each report and its type: Open vs Closed.</a:t>
            </a:r>
          </a:p>
          <a:p>
            <a:pPr lvl="1"/>
            <a:r>
              <a:rPr lang="en-US" dirty="0"/>
              <a:t>Confirm that the Open Session Report was reviewed and approved by the DMID CPM and MM and can be posted to the Document Library.</a:t>
            </a:r>
          </a:p>
          <a:p>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53</a:t>
            </a:fld>
            <a:endParaRPr lang="en-US" dirty="0"/>
          </a:p>
        </p:txBody>
      </p:sp>
    </p:spTree>
    <p:extLst>
      <p:ext uri="{BB962C8B-B14F-4D97-AF65-F5344CB8AC3E}">
        <p14:creationId xmlns:p14="http://schemas.microsoft.com/office/powerpoint/2010/main" val="11151356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Transmission of Reports to SOCS:</a:t>
            </a:r>
            <a:br>
              <a:rPr lang="en-US" dirty="0"/>
            </a:br>
            <a:r>
              <a:rPr lang="en-US" dirty="0"/>
              <a:t>Procedure (cont.)</a:t>
            </a:r>
          </a:p>
        </p:txBody>
      </p:sp>
      <p:sp>
        <p:nvSpPr>
          <p:cNvPr id="3" name="Content Placeholder 2"/>
          <p:cNvSpPr>
            <a:spLocks noGrp="1"/>
          </p:cNvSpPr>
          <p:nvPr>
            <p:ph idx="1"/>
          </p:nvPr>
        </p:nvSpPr>
        <p:spPr>
          <a:xfrm>
            <a:off x="304800" y="1447800"/>
            <a:ext cx="7772400" cy="4645152"/>
          </a:xfrm>
        </p:spPr>
        <p:txBody>
          <a:bodyPr>
            <a:noAutofit/>
          </a:bodyPr>
          <a:lstStyle/>
          <a:p>
            <a:r>
              <a:rPr lang="en-US" sz="2200" dirty="0"/>
              <a:t>When transmitting the DSMB/SMC Safety Reports by email, the DCC/SDAC will:</a:t>
            </a:r>
          </a:p>
          <a:p>
            <a:pPr lvl="1"/>
            <a:r>
              <a:rPr lang="en-US" sz="2200" dirty="0"/>
              <a:t>Confirm that the Closed Session Report is for DSMB/SMC Members only, and that DMID has been made aware that the report is being provided to SOCS.</a:t>
            </a:r>
          </a:p>
          <a:p>
            <a:pPr lvl="1"/>
            <a:r>
              <a:rPr lang="en-US" sz="2200" dirty="0"/>
              <a:t>Notify the DMID CPM and MM when a Closed Session Report has been prepared prior to sending the report electronically to SOCS. </a:t>
            </a:r>
          </a:p>
          <a:p>
            <a:pPr lvl="1"/>
            <a:r>
              <a:rPr lang="en-US" sz="2200" dirty="0"/>
              <a:t>If only a Closed Report is received, SOCS will confirm with the statistician whether an Open Report will be provided.</a:t>
            </a:r>
          </a:p>
          <a:p>
            <a:pPr lvl="1"/>
            <a:r>
              <a:rPr lang="en-US" sz="2200" dirty="0"/>
              <a:t>Electronic transmission of the Safety Report to SOCS should be password-protected.  The password should be removable to allow posting to the Document Library</a:t>
            </a:r>
            <a:r>
              <a:rPr lang="en-US" dirty="0"/>
              <a:t>.</a:t>
            </a:r>
          </a:p>
        </p:txBody>
      </p:sp>
      <p:sp>
        <p:nvSpPr>
          <p:cNvPr id="4" name="Slide Number Placeholder 3"/>
          <p:cNvSpPr>
            <a:spLocks noGrp="1"/>
          </p:cNvSpPr>
          <p:nvPr>
            <p:ph type="sldNum" sz="quarter" idx="12"/>
          </p:nvPr>
        </p:nvSpPr>
        <p:spPr/>
        <p:txBody>
          <a:bodyPr/>
          <a:lstStyle/>
          <a:p>
            <a:fld id="{0235576B-7F3C-4840-ADD7-A9DF1158E3A5}" type="slidenum">
              <a:rPr lang="en-US" smtClean="0"/>
              <a:pPr/>
              <a:t>54</a:t>
            </a:fld>
            <a:endParaRPr lang="en-US" dirty="0"/>
          </a:p>
        </p:txBody>
      </p:sp>
    </p:spTree>
    <p:extLst>
      <p:ext uri="{BB962C8B-B14F-4D97-AF65-F5344CB8AC3E}">
        <p14:creationId xmlns:p14="http://schemas.microsoft.com/office/powerpoint/2010/main" val="10476369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Online DSMB Trainings: </a:t>
            </a:r>
            <a:br>
              <a:rPr lang="en-US" dirty="0"/>
            </a:br>
            <a:r>
              <a:rPr lang="en-US" dirty="0"/>
              <a:t>NIH Funded and Publically Available</a:t>
            </a:r>
          </a:p>
        </p:txBody>
      </p:sp>
      <p:sp>
        <p:nvSpPr>
          <p:cNvPr id="3" name="Content Placeholder 2"/>
          <p:cNvSpPr>
            <a:spLocks noGrp="1"/>
          </p:cNvSpPr>
          <p:nvPr>
            <p:ph idx="1"/>
          </p:nvPr>
        </p:nvSpPr>
        <p:spPr>
          <a:xfrm>
            <a:off x="228600" y="1371600"/>
            <a:ext cx="7900416" cy="4892040"/>
          </a:xfrm>
        </p:spPr>
        <p:txBody>
          <a:bodyPr>
            <a:normAutofit fontScale="85000" lnSpcReduction="10000"/>
          </a:bodyPr>
          <a:lstStyle/>
          <a:p>
            <a:pPr lvl="0"/>
            <a:r>
              <a:rPr lang="en-US" dirty="0"/>
              <a:t>NIAID DMSB training is specific to NIAID implementation of DSMBs.  Goal: provide an introduction to the purpose, objectives, organization, and responsibilities of a DSMB, as well as to statistical concepts leveraged in DSMB deliberations.  Target audience is new DSMB members with minimum knowledge of DSMBs or individuals interested in obtaining a basic introduction to DSMBs. </a:t>
            </a:r>
            <a:r>
              <a:rPr lang="en-US" dirty="0">
                <a:hlinkClick r:id="rId2"/>
              </a:rPr>
              <a:t>https://dsmblearningcenter.niaid.nih.gov/Pages/default.aspx</a:t>
            </a:r>
            <a:endParaRPr lang="en-US" dirty="0"/>
          </a:p>
          <a:p>
            <a:pPr lvl="0"/>
            <a:r>
              <a:rPr lang="en-US" dirty="0"/>
              <a:t>NIH-National Center for Advancing Translational Sciences (NCATS) funded DSMB training titled “Data Monitoring Committee Methods and Examples”.  This training video features David DeMets, PhD and James Neaton, PhD which includes three lectures on the topics of DMC structure and function, DMC examples and Statistical Methods.  Goal: broadly describes how DMCs are implemented in industry and NIH sponsored trials, including general principles and methods.  The lecture on statistical methods is detailed regarding types of data displays and statistical methodology. </a:t>
            </a:r>
            <a:r>
              <a:rPr lang="en-US" dirty="0">
                <a:hlinkClick r:id="rId3"/>
              </a:rPr>
              <a:t>https://ictr.wisc.edu/DMCvideotrg</a:t>
            </a:r>
            <a:endParaRPr lang="en-US" dirty="0"/>
          </a:p>
          <a:p>
            <a:pPr lvl="0"/>
            <a:endParaRPr lang="en-US" dirty="0"/>
          </a:p>
          <a:p>
            <a:pPr lvl="0"/>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55</a:t>
            </a:fld>
            <a:endParaRPr lang="en-US" dirty="0"/>
          </a:p>
        </p:txBody>
      </p:sp>
    </p:spTree>
    <p:extLst>
      <p:ext uri="{BB962C8B-B14F-4D97-AF65-F5344CB8AC3E}">
        <p14:creationId xmlns:p14="http://schemas.microsoft.com/office/powerpoint/2010/main" val="36711538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Resources </a:t>
            </a:r>
          </a:p>
        </p:txBody>
      </p:sp>
      <p:sp>
        <p:nvSpPr>
          <p:cNvPr id="3" name="Content Placeholder 2"/>
          <p:cNvSpPr>
            <a:spLocks noGrp="1"/>
          </p:cNvSpPr>
          <p:nvPr>
            <p:ph idx="1"/>
          </p:nvPr>
        </p:nvSpPr>
        <p:spPr>
          <a:xfrm>
            <a:off x="284729" y="1371600"/>
            <a:ext cx="7848600" cy="4648200"/>
          </a:xfrm>
        </p:spPr>
        <p:txBody>
          <a:bodyPr>
            <a:normAutofit fontScale="92500" lnSpcReduction="10000"/>
          </a:bodyPr>
          <a:lstStyle/>
          <a:p>
            <a:r>
              <a:rPr lang="en-US" sz="1900" dirty="0"/>
              <a:t>DMID Safety Information Sheet – DMID CROMS website</a:t>
            </a:r>
          </a:p>
          <a:p>
            <a:r>
              <a:rPr lang="en-US" sz="1900" dirty="0"/>
              <a:t>DMID website – Overview of DMID safety oversight </a:t>
            </a:r>
          </a:p>
          <a:p>
            <a:pPr marL="227013" lvl="1" indent="0">
              <a:buNone/>
            </a:pPr>
            <a:r>
              <a:rPr lang="en-US" sz="1900" dirty="0">
                <a:hlinkClick r:id="rId2"/>
              </a:rPr>
              <a:t>https://www.niaid.nih.gov/research/safety-oversight-clinical-research</a:t>
            </a:r>
            <a:endParaRPr lang="en-US" sz="1900" dirty="0"/>
          </a:p>
          <a:p>
            <a:r>
              <a:rPr lang="en-US" sz="1900" dirty="0"/>
              <a:t>NIAID DSMB Policy and NIAID Conflict of Interest (COI) Policy </a:t>
            </a:r>
          </a:p>
          <a:p>
            <a:pPr marL="227013" lvl="1" indent="0">
              <a:buNone/>
            </a:pPr>
            <a:r>
              <a:rPr lang="en-US" sz="1900" u="sng" dirty="0">
                <a:hlinkClick r:id="rId3"/>
              </a:rPr>
              <a:t>https://www.niaid.nih.gov/research/guidance-policies-and-standard-operating-procedures</a:t>
            </a:r>
            <a:endParaRPr lang="en-US" sz="1900" dirty="0">
              <a:solidFill>
                <a:srgbClr val="FF0000"/>
              </a:solidFill>
            </a:endParaRPr>
          </a:p>
          <a:p>
            <a:r>
              <a:rPr lang="en-US" sz="1900" dirty="0"/>
              <a:t>DMID DSMB Report Checklist </a:t>
            </a:r>
            <a:r>
              <a:rPr lang="en-US" sz="1900" i="1" dirty="0"/>
              <a:t>(a data report development tool created and used internally by the DMID Medical Monitors and OCRA Safety group)</a:t>
            </a:r>
          </a:p>
          <a:p>
            <a:r>
              <a:rPr lang="en-US" sz="1900" dirty="0"/>
              <a:t>DSMB training modules- NIAID</a:t>
            </a:r>
          </a:p>
          <a:p>
            <a:pPr marL="227013" lvl="1" indent="0">
              <a:buNone/>
            </a:pPr>
            <a:r>
              <a:rPr lang="en-US" sz="1900" u="sng" dirty="0">
                <a:hlinkClick r:id="rId4"/>
              </a:rPr>
              <a:t>https://dsmblearningcenter.niaid.nih.gov/Pages/default.aspx</a:t>
            </a:r>
            <a:endParaRPr lang="en-US" sz="1900" u="sng" dirty="0"/>
          </a:p>
          <a:p>
            <a:r>
              <a:rPr lang="en-US" sz="1900" dirty="0"/>
              <a:t>DSMB training module- NCATS</a:t>
            </a:r>
          </a:p>
          <a:p>
            <a:pPr marL="227013" lvl="1" indent="0">
              <a:buNone/>
            </a:pPr>
            <a:r>
              <a:rPr lang="en-US" sz="1900" u="sng" dirty="0">
                <a:hlinkClick r:id="rId5"/>
              </a:rPr>
              <a:t>https://ictr.wisc.edu/workshops-non-credit-courses/</a:t>
            </a:r>
            <a:endParaRPr lang="en-US" sz="1900" dirty="0"/>
          </a:p>
          <a:p>
            <a:r>
              <a:rPr lang="en-US" sz="1900" dirty="0"/>
              <a:t>FDA Guidance for Clinical Trial Sponsors: Establishment and Operation of Clinical Trial Data Monitoring Committees </a:t>
            </a:r>
            <a:r>
              <a:rPr lang="en-US" sz="1900" dirty="0">
                <a:hlinkClick r:id="rId6"/>
              </a:rPr>
              <a:t>http://www.fda.gov/RegulatoryInformation/Guidances/ucm127069.htm</a:t>
            </a:r>
            <a:endParaRPr lang="en-US" sz="1900" dirty="0"/>
          </a:p>
          <a:p>
            <a:endParaRPr lang="en-US" dirty="0"/>
          </a:p>
          <a:p>
            <a:endParaRPr lang="en-US" sz="2000" i="1"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56</a:t>
            </a:fld>
            <a:endParaRPr lang="en-US" dirty="0"/>
          </a:p>
        </p:txBody>
      </p:sp>
    </p:spTree>
    <p:extLst>
      <p:ext uri="{BB962C8B-B14F-4D97-AF65-F5344CB8AC3E}">
        <p14:creationId xmlns:p14="http://schemas.microsoft.com/office/powerpoint/2010/main" val="3489726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PI Presentation of Protocol</a:t>
            </a:r>
            <a:br>
              <a:rPr lang="en-US" dirty="0"/>
            </a:br>
            <a:r>
              <a:rPr lang="en-US" dirty="0"/>
              <a:t>for DSMB/SMC Organizational Meeting</a:t>
            </a:r>
          </a:p>
        </p:txBody>
      </p:sp>
      <p:sp>
        <p:nvSpPr>
          <p:cNvPr id="3" name="Content Placeholder 2"/>
          <p:cNvSpPr>
            <a:spLocks noGrp="1"/>
          </p:cNvSpPr>
          <p:nvPr>
            <p:ph idx="1"/>
          </p:nvPr>
        </p:nvSpPr>
        <p:spPr>
          <a:xfrm>
            <a:off x="211346" y="1371600"/>
            <a:ext cx="7865854" cy="4953000"/>
          </a:xfrm>
        </p:spPr>
        <p:txBody>
          <a:bodyPr>
            <a:normAutofit fontScale="92500" lnSpcReduction="20000"/>
          </a:bodyPr>
          <a:lstStyle/>
          <a:p>
            <a:pPr lvl="0"/>
            <a:r>
              <a:rPr lang="en-US" dirty="0"/>
              <a:t>Presents overview of the protocol design, safety monitoring and halting rules using 10-15 slides to review:</a:t>
            </a:r>
          </a:p>
          <a:p>
            <a:pPr lvl="1"/>
            <a:r>
              <a:rPr lang="en-US" dirty="0"/>
              <a:t>Background/Rationale for the Study</a:t>
            </a:r>
          </a:p>
          <a:p>
            <a:pPr lvl="1"/>
            <a:r>
              <a:rPr lang="en-US" dirty="0"/>
              <a:t>Primary and Secondary Objectives</a:t>
            </a:r>
          </a:p>
          <a:p>
            <a:pPr lvl="1"/>
            <a:r>
              <a:rPr lang="en-US" dirty="0"/>
              <a:t>Outcomes Measures</a:t>
            </a:r>
          </a:p>
          <a:p>
            <a:pPr lvl="1"/>
            <a:r>
              <a:rPr lang="en-US" dirty="0"/>
              <a:t>Study Design Schematic</a:t>
            </a:r>
          </a:p>
          <a:p>
            <a:pPr lvl="1"/>
            <a:r>
              <a:rPr lang="en-US" dirty="0"/>
              <a:t>Schedule of Events Table</a:t>
            </a:r>
          </a:p>
          <a:p>
            <a:pPr lvl="1"/>
            <a:r>
              <a:rPr lang="en-US" dirty="0"/>
              <a:t>Safety Profile of Study Product(s)</a:t>
            </a:r>
          </a:p>
          <a:p>
            <a:pPr lvl="1"/>
            <a:r>
              <a:rPr lang="en-US" dirty="0"/>
              <a:t>Safety Monitoring</a:t>
            </a:r>
          </a:p>
          <a:p>
            <a:pPr lvl="1"/>
            <a:r>
              <a:rPr lang="en-US" dirty="0"/>
              <a:t>DSMB/SMC Planned Reviews</a:t>
            </a:r>
          </a:p>
          <a:p>
            <a:pPr lvl="1"/>
            <a:r>
              <a:rPr lang="en-US" dirty="0"/>
              <a:t>Study Halting Rules/Dose Escalation Halting Rules</a:t>
            </a:r>
          </a:p>
          <a:p>
            <a:pPr lvl="1"/>
            <a:r>
              <a:rPr lang="en-US" dirty="0"/>
              <a:t>Study Timeline </a:t>
            </a:r>
          </a:p>
          <a:p>
            <a:pPr marL="228600" lvl="1" indent="0">
              <a:buNone/>
            </a:pPr>
            <a:endParaRPr lang="en-US" dirty="0"/>
          </a:p>
          <a:p>
            <a:pPr marL="228600" lvl="1" indent="0">
              <a:buNone/>
            </a:pPr>
            <a:r>
              <a:rPr lang="en-US" sz="1900" dirty="0"/>
              <a:t>(Note: CPM assists with operational questions.  MM assists with questions re: safety monitoring (e.g. halting rules) and related procedures.)</a:t>
            </a:r>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6</a:t>
            </a:fld>
            <a:endParaRPr lang="en-US" dirty="0"/>
          </a:p>
        </p:txBody>
      </p:sp>
    </p:spTree>
    <p:extLst>
      <p:ext uri="{BB962C8B-B14F-4D97-AF65-F5344CB8AC3E}">
        <p14:creationId xmlns:p14="http://schemas.microsoft.com/office/powerpoint/2010/main" val="169057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Site Investigator(s)</a:t>
            </a:r>
          </a:p>
        </p:txBody>
      </p:sp>
      <p:sp>
        <p:nvSpPr>
          <p:cNvPr id="3" name="Content Placeholder 2"/>
          <p:cNvSpPr>
            <a:spLocks noGrp="1"/>
          </p:cNvSpPr>
          <p:nvPr>
            <p:ph idx="1"/>
          </p:nvPr>
        </p:nvSpPr>
        <p:spPr>
          <a:xfrm>
            <a:off x="228600" y="1371600"/>
            <a:ext cx="7543800" cy="4648200"/>
          </a:xfrm>
        </p:spPr>
        <p:txBody>
          <a:bodyPr>
            <a:normAutofit lnSpcReduction="10000"/>
          </a:bodyPr>
          <a:lstStyle/>
          <a:p>
            <a:r>
              <a:rPr lang="en-US" dirty="0"/>
              <a:t>Responsible for safety reporting to DMID and the IRB/EC. </a:t>
            </a:r>
          </a:p>
          <a:p>
            <a:r>
              <a:rPr lang="en-US" dirty="0"/>
              <a:t>Identifies the ISM for the Investigator’s site when an ISM is required by DMID. </a:t>
            </a:r>
          </a:p>
          <a:p>
            <a:r>
              <a:rPr lang="en-US" dirty="0"/>
              <a:t>Notifies the ISM of Serious Adverse Events (SAEs).</a:t>
            </a:r>
          </a:p>
          <a:p>
            <a:r>
              <a:rPr lang="en-US" dirty="0"/>
              <a:t>Provides additional information upon request by DMID related to SAEs and other safety events including those events that may have met halting rules.</a:t>
            </a:r>
          </a:p>
          <a:p>
            <a:r>
              <a:rPr lang="en-US" dirty="0"/>
              <a:t>Receives DSMB/SMC Recommendations and Meeting Minutes </a:t>
            </a:r>
          </a:p>
          <a:p>
            <a:r>
              <a:rPr lang="en-US" dirty="0"/>
              <a:t>Submits DSMB/SMC Recommendations to the Institutional Review Board (IRB)/Ethics Committee as required.</a:t>
            </a:r>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7</a:t>
            </a:fld>
            <a:endParaRPr lang="en-US" dirty="0"/>
          </a:p>
        </p:txBody>
      </p:sp>
    </p:spTree>
    <p:extLst>
      <p:ext uri="{BB962C8B-B14F-4D97-AF65-F5344CB8AC3E}">
        <p14:creationId xmlns:p14="http://schemas.microsoft.com/office/powerpoint/2010/main" val="4121336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Data Coordinating Center (DCC) and Statistical Data Analysis Center (SDAC) </a:t>
            </a:r>
          </a:p>
        </p:txBody>
      </p:sp>
      <p:sp>
        <p:nvSpPr>
          <p:cNvPr id="3" name="Content Placeholder 2"/>
          <p:cNvSpPr>
            <a:spLocks noGrp="1"/>
          </p:cNvSpPr>
          <p:nvPr>
            <p:ph idx="1"/>
          </p:nvPr>
        </p:nvSpPr>
        <p:spPr>
          <a:xfrm>
            <a:off x="228600" y="1447800"/>
            <a:ext cx="7848600" cy="4876800"/>
          </a:xfrm>
        </p:spPr>
        <p:txBody>
          <a:bodyPr>
            <a:normAutofit lnSpcReduction="10000"/>
          </a:bodyPr>
          <a:lstStyle/>
          <a:p>
            <a:pPr lvl="1">
              <a:buFont typeface="Wingdings" panose="05000000000000000000" pitchFamily="2" charset="2"/>
              <a:buChar char="§"/>
            </a:pPr>
            <a:r>
              <a:rPr lang="en-US" dirty="0"/>
              <a:t>Provides the draft Safety Report Templates (Open and Closed Session) for the DSMB/SMC Organizational Meeting.</a:t>
            </a:r>
          </a:p>
          <a:p>
            <a:pPr lvl="1">
              <a:buFont typeface="Wingdings" panose="05000000000000000000" pitchFamily="2" charset="2"/>
              <a:buChar char="§"/>
            </a:pPr>
            <a:r>
              <a:rPr lang="en-US" u="sng" dirty="0"/>
              <a:t>Prior to </a:t>
            </a:r>
            <a:r>
              <a:rPr lang="en-US" dirty="0"/>
              <a:t>DSMB/SMC Data Review Meetings: provides draft Open Session Report for review and approval by DMID CPM and MM.</a:t>
            </a:r>
          </a:p>
          <a:p>
            <a:pPr lvl="1">
              <a:buFont typeface="Wingdings" panose="05000000000000000000" pitchFamily="2" charset="2"/>
              <a:buChar char="§"/>
            </a:pPr>
            <a:r>
              <a:rPr lang="en-US" dirty="0"/>
              <a:t>Provides modifications to the Safety Report as requested by DMID and/or the DSMB/SMC.</a:t>
            </a:r>
          </a:p>
          <a:p>
            <a:pPr lvl="1">
              <a:buFont typeface="Wingdings" panose="05000000000000000000" pitchFamily="2" charset="2"/>
              <a:buChar char="§"/>
            </a:pPr>
            <a:r>
              <a:rPr lang="en-US" dirty="0"/>
              <a:t>Transmits Final Safety Reports (Open and Closed Sessions) to the DMID Safety Oversight Committee Support group (SOCS).</a:t>
            </a:r>
          </a:p>
          <a:p>
            <a:pPr lvl="1">
              <a:buFont typeface="Wingdings" panose="05000000000000000000" pitchFamily="2" charset="2"/>
              <a:buChar char="§"/>
            </a:pPr>
            <a:r>
              <a:rPr lang="en-US" dirty="0"/>
              <a:t>Provides Ad Hoc Safety Reports as requested by DMID and/or DSMB/SMC.</a:t>
            </a:r>
          </a:p>
          <a:p>
            <a:pPr lvl="1">
              <a:buFont typeface="Wingdings" panose="05000000000000000000" pitchFamily="2" charset="2"/>
              <a:buChar char="§"/>
            </a:pPr>
            <a:endParaRPr lang="en-US" dirty="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0235576B-7F3C-4840-ADD7-A9DF1158E3A5}" type="slidenum">
              <a:rPr lang="en-US" smtClean="0"/>
              <a:pPr/>
              <a:t>8</a:t>
            </a:fld>
            <a:endParaRPr lang="en-US" dirty="0"/>
          </a:p>
        </p:txBody>
      </p:sp>
    </p:spTree>
    <p:extLst>
      <p:ext uri="{BB962C8B-B14F-4D97-AF65-F5344CB8AC3E}">
        <p14:creationId xmlns:p14="http://schemas.microsoft.com/office/powerpoint/2010/main" val="713303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Study (Blinded) Biostatistician</a:t>
            </a:r>
          </a:p>
        </p:txBody>
      </p:sp>
      <p:sp>
        <p:nvSpPr>
          <p:cNvPr id="3" name="Content Placeholder 2"/>
          <p:cNvSpPr>
            <a:spLocks noGrp="1"/>
          </p:cNvSpPr>
          <p:nvPr>
            <p:ph idx="1"/>
          </p:nvPr>
        </p:nvSpPr>
        <p:spPr/>
        <p:txBody>
          <a:bodyPr>
            <a:normAutofit lnSpcReduction="10000"/>
          </a:bodyPr>
          <a:lstStyle/>
          <a:p>
            <a:pPr lvl="1">
              <a:buFont typeface="Wingdings" panose="05000000000000000000" pitchFamily="2" charset="2"/>
              <a:buChar char="§"/>
            </a:pPr>
            <a:r>
              <a:rPr lang="en-US" dirty="0">
                <a:cs typeface="Arial" panose="020B0604020202020204" pitchFamily="34" charset="0"/>
              </a:rPr>
              <a:t>Reviews draft Safety Report template during the Open Session of the DSMB/SMC Organizational  Meeting.  </a:t>
            </a:r>
          </a:p>
          <a:p>
            <a:pPr lvl="1">
              <a:buFont typeface="Wingdings" panose="05000000000000000000" pitchFamily="2" charset="2"/>
              <a:buChar char="§"/>
            </a:pPr>
            <a:r>
              <a:rPr lang="en-US" u="sng" dirty="0">
                <a:cs typeface="Arial" panose="020B0604020202020204" pitchFamily="34" charset="0"/>
              </a:rPr>
              <a:t>Prior to </a:t>
            </a:r>
            <a:r>
              <a:rPr lang="en-US" dirty="0">
                <a:cs typeface="Arial" panose="020B0604020202020204" pitchFamily="34" charset="0"/>
              </a:rPr>
              <a:t>DSMB/SMC Data Review Meetings, oversees preparation of the Open Session Safety Reports.</a:t>
            </a:r>
          </a:p>
          <a:p>
            <a:pPr lvl="1">
              <a:buFont typeface="Wingdings" panose="05000000000000000000" pitchFamily="2" charset="2"/>
              <a:buChar char="§"/>
            </a:pPr>
            <a:r>
              <a:rPr lang="en-US" dirty="0">
                <a:cs typeface="Arial" panose="020B0604020202020204" pitchFamily="34" charset="0"/>
              </a:rPr>
              <a:t>Presents Safety Report and clarifies data during Open Session of DSMB/SMC Data Review meetings</a:t>
            </a:r>
          </a:p>
          <a:p>
            <a:pPr lvl="1">
              <a:buFont typeface="Wingdings" panose="05000000000000000000" pitchFamily="2" charset="2"/>
              <a:buChar char="§"/>
            </a:pPr>
            <a:r>
              <a:rPr lang="en-US" dirty="0">
                <a:cs typeface="Arial" panose="020B0604020202020204" pitchFamily="34" charset="0"/>
              </a:rPr>
              <a:t>Responds to questions from DSMB/SMC Members regarding Open Session report data presentations and analyses.</a:t>
            </a:r>
          </a:p>
        </p:txBody>
      </p:sp>
      <p:sp>
        <p:nvSpPr>
          <p:cNvPr id="4" name="Slide Number Placeholder 3"/>
          <p:cNvSpPr>
            <a:spLocks noGrp="1"/>
          </p:cNvSpPr>
          <p:nvPr>
            <p:ph type="sldNum" sz="quarter" idx="12"/>
          </p:nvPr>
        </p:nvSpPr>
        <p:spPr/>
        <p:txBody>
          <a:bodyPr/>
          <a:lstStyle/>
          <a:p>
            <a:fld id="{0235576B-7F3C-4840-ADD7-A9DF1158E3A5}" type="slidenum">
              <a:rPr lang="en-US" smtClean="0"/>
              <a:pPr/>
              <a:t>9</a:t>
            </a:fld>
            <a:endParaRPr lang="en-US" dirty="0"/>
          </a:p>
        </p:txBody>
      </p:sp>
    </p:spTree>
    <p:extLst>
      <p:ext uri="{BB962C8B-B14F-4D97-AF65-F5344CB8AC3E}">
        <p14:creationId xmlns:p14="http://schemas.microsoft.com/office/powerpoint/2010/main" val="3996403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IAIDBrandedPP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NIAID Branded PPT Template.potx" id="{08B8E663-A860-4899-9170-0142599AB7D3}" vid="{8DA3372B-BE75-444E-A4DE-E340E92DD5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C0C36D9636EB44B040D034DC111C08" ma:contentTypeVersion="3" ma:contentTypeDescription="Create a new document." ma:contentTypeScope="" ma:versionID="3c344ea53ac8a49d56048e65cda22418">
  <xsd:schema xmlns:xsd="http://www.w3.org/2001/XMLSchema" xmlns:xs="http://www.w3.org/2001/XMLSchema" xmlns:p="http://schemas.microsoft.com/office/2006/metadata/properties" xmlns:ns2="ae41edcd-cf56-4f1d-83bb-180d8508bcba" xmlns:ns3="4b042150-3872-4fa9-b4a0-af24ab4b02e1" targetNamespace="http://schemas.microsoft.com/office/2006/metadata/properties" ma:root="true" ma:fieldsID="933485faad7ca4e04a16561993e0a9af" ns2:_="" ns3:_="">
    <xsd:import namespace="ae41edcd-cf56-4f1d-83bb-180d8508bcba"/>
    <xsd:import namespace="4b042150-3872-4fa9-b4a0-af24ab4b02e1"/>
    <xsd:element name="properties">
      <xsd:complexType>
        <xsd:sequence>
          <xsd:element name="documentManagement">
            <xsd:complexType>
              <xsd:all>
                <xsd:element ref="ns2:Doccategory" minOccurs="0"/>
                <xsd:element ref="ns3:DocumentTitl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41edcd-cf56-4f1d-83bb-180d8508bcba" elementFormDefault="qualified">
    <xsd:import namespace="http://schemas.microsoft.com/office/2006/documentManagement/types"/>
    <xsd:import namespace="http://schemas.microsoft.com/office/infopath/2007/PartnerControls"/>
    <xsd:element name="Doccategory" ma:index="8" nillable="true" ma:displayName="Doccategory" ma:default="Reports" ma:format="Dropdown" ma:internalName="Doccategory">
      <xsd:simpleType>
        <xsd:restriction base="dms:Choice">
          <xsd:enumeration value="Reports"/>
          <xsd:enumeration value="Guidelines"/>
        </xsd:restriction>
      </xsd:simpleType>
    </xsd:element>
  </xsd:schema>
  <xsd:schema xmlns:xsd="http://www.w3.org/2001/XMLSchema" xmlns:xs="http://www.w3.org/2001/XMLSchema" xmlns:dms="http://schemas.microsoft.com/office/2006/documentManagement/types" xmlns:pc="http://schemas.microsoft.com/office/infopath/2007/PartnerControls" targetNamespace="4b042150-3872-4fa9-b4a0-af24ab4b02e1" elementFormDefault="qualified">
    <xsd:import namespace="http://schemas.microsoft.com/office/2006/documentManagement/types"/>
    <xsd:import namespace="http://schemas.microsoft.com/office/infopath/2007/PartnerControls"/>
    <xsd:element name="DocumentTitle" ma:index="9" nillable="true" ma:displayName="DocumentTitle" ma:internalName="DocumentTitle">
      <xsd:simpleType>
        <xsd:restriction base="dms:Note"/>
      </xsd:simpleType>
    </xsd:element>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category xmlns="ae41edcd-cf56-4f1d-83bb-180d8508bcba">Guidelines</Doccategory>
    <DocumentTitle xmlns="4b042150-3872-4fa9-b4a0-af24ab4b02e1">&lt;div class="ExternalClassE4DFB73825A443DDA921E27EF4265E9C"&gt; 
   &lt;a href="/CRS/SOCS/SOCS/Investigator%20DCC%20Overview%20Training_Management%20of%20Safety%20Reports%20for%20DSMB-SMC.pptx" target="_blank"&gt;DMID Data and Safety Monitoring Boards and Safety Monitoring Committees; Operations Overview and Preparation and Management of Safety Reports and Meeting Materials&lt;/a&gt;&lt;/div&gt;​​</DocumentTitle>
  </documentManagement>
</p:properties>
</file>

<file path=customXml/itemProps1.xml><?xml version="1.0" encoding="utf-8"?>
<ds:datastoreItem xmlns:ds="http://schemas.openxmlformats.org/officeDocument/2006/customXml" ds:itemID="{72612B51-1601-4173-A63B-252AE9EF7820}"/>
</file>

<file path=customXml/itemProps2.xml><?xml version="1.0" encoding="utf-8"?>
<ds:datastoreItem xmlns:ds="http://schemas.openxmlformats.org/officeDocument/2006/customXml" ds:itemID="{AF9C6930-BED2-42B9-A3F9-E2DCB8D665B9}"/>
</file>

<file path=customXml/itemProps3.xml><?xml version="1.0" encoding="utf-8"?>
<ds:datastoreItem xmlns:ds="http://schemas.openxmlformats.org/officeDocument/2006/customXml" ds:itemID="{13955999-F0ED-437E-AABF-6A6F33529ABB}"/>
</file>

<file path=docProps/app.xml><?xml version="1.0" encoding="utf-8"?>
<Properties xmlns="http://schemas.openxmlformats.org/officeDocument/2006/extended-properties" xmlns:vt="http://schemas.openxmlformats.org/officeDocument/2006/docPropsVTypes">
  <Template/>
  <TotalTime>2615</TotalTime>
  <Words>4808</Words>
  <Application>Microsoft Office PowerPoint</Application>
  <PresentationFormat>On-screen Show (4:3)</PresentationFormat>
  <Paragraphs>417</Paragraphs>
  <Slides>56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Arial</vt:lpstr>
      <vt:lpstr>Calibri</vt:lpstr>
      <vt:lpstr>Times New Roman</vt:lpstr>
      <vt:lpstr>Wingdings</vt:lpstr>
      <vt:lpstr>Wingdings 2</vt:lpstr>
      <vt:lpstr>NIAIDBrandedPPT</vt:lpstr>
      <vt:lpstr>DMID  Data and Safety Monitoring Boards and Safety Monitoring Committees    Operations Overview and  Preparation and Management of  Safety Reports and Meeting Materials</vt:lpstr>
      <vt:lpstr>Purpose</vt:lpstr>
      <vt:lpstr>NIH and NIAID policy</vt:lpstr>
      <vt:lpstr>Key Roles in Safety Oversight</vt:lpstr>
      <vt:lpstr>Principal Investigator </vt:lpstr>
      <vt:lpstr>PI Presentation of Protocol for DSMB/SMC Organizational Meeting</vt:lpstr>
      <vt:lpstr>Site Investigator(s)</vt:lpstr>
      <vt:lpstr>Data Coordinating Center (DCC) and Statistical Data Analysis Center (SDAC) </vt:lpstr>
      <vt:lpstr>Study (Blinded) Biostatistician</vt:lpstr>
      <vt:lpstr>Independent Unblinded Biostatistician</vt:lpstr>
      <vt:lpstr>Safety Oversight Committee Support (SOCS)</vt:lpstr>
      <vt:lpstr>DMID Clinical Project Manager (CPM)</vt:lpstr>
      <vt:lpstr>DMID Medical Monitor (MM)</vt:lpstr>
      <vt:lpstr>DMID Medical Officer (MO),Scientific Lead (SL) and Regulatory Affairs Specialist (RAS)</vt:lpstr>
      <vt:lpstr>  Independent Safety Monitor (ISM)</vt:lpstr>
      <vt:lpstr>DMID Safety Oversight Committees</vt:lpstr>
      <vt:lpstr>Data and Safety Monitoring Board</vt:lpstr>
      <vt:lpstr>Safety Monitoring Committee (SMC)</vt:lpstr>
      <vt:lpstr>Meeting Types</vt:lpstr>
      <vt:lpstr>Organizational Meeting</vt:lpstr>
      <vt:lpstr>Data Review Meeting</vt:lpstr>
      <vt:lpstr>Ad Hoc Meeting </vt:lpstr>
      <vt:lpstr>Final Data Review Meeting </vt:lpstr>
      <vt:lpstr>DSMB/SMC Meeting Conduct</vt:lpstr>
      <vt:lpstr>Open Session of DSMB/SMC Meetings</vt:lpstr>
      <vt:lpstr>Closed Session of DSMB/SMC Meetings</vt:lpstr>
      <vt:lpstr>Closed Executive Session of DSMB/SMC Meetings</vt:lpstr>
      <vt:lpstr>Proper Communications</vt:lpstr>
      <vt:lpstr>DSMB/SMC Recommendations</vt:lpstr>
      <vt:lpstr> DSMB/SMC Open Session Meeting Summary</vt:lpstr>
      <vt:lpstr>DSMB/SMC Meeting Materials List</vt:lpstr>
      <vt:lpstr>Access to Meeting Materials</vt:lpstr>
      <vt:lpstr>SOCS Email Notification Safety Report/Review Materials Posted</vt:lpstr>
      <vt:lpstr>Types of DSMB/SMC Safety Reports</vt:lpstr>
      <vt:lpstr>DSMB/SMC Safety Reports: Overview of Content and Format </vt:lpstr>
      <vt:lpstr>Open Session Report: Overview</vt:lpstr>
      <vt:lpstr>Open Session Report: Components</vt:lpstr>
      <vt:lpstr>Open Session Report: Components (cont.)</vt:lpstr>
      <vt:lpstr>Closed Session Report: Overview</vt:lpstr>
      <vt:lpstr>Closed Session Report: Components</vt:lpstr>
      <vt:lpstr>Closed Session Report: Components (cont.)</vt:lpstr>
      <vt:lpstr>DSMB Reports Checklist</vt:lpstr>
      <vt:lpstr>Ad Hoc Reports: Overview</vt:lpstr>
      <vt:lpstr>ISM Assessment and Report</vt:lpstr>
      <vt:lpstr>Some Lessons Learned with DSMBs/SMCs</vt:lpstr>
      <vt:lpstr>Some Lessons Learned with DSMBs/SMCs (cont.)</vt:lpstr>
      <vt:lpstr>Lessons Learned with DSMBs/SMCs (cont.)</vt:lpstr>
      <vt:lpstr>Timelines</vt:lpstr>
      <vt:lpstr>Study Timeline - Milestones</vt:lpstr>
      <vt:lpstr>Organizational Meeting Safety Report: Timeline</vt:lpstr>
      <vt:lpstr>Data Review Meeting Safety Report: Timeline</vt:lpstr>
      <vt:lpstr>  Data Review Meeting Safety Report: Timeline for preparing and providing DSMB/SMC Safety Reports </vt:lpstr>
      <vt:lpstr>Transmission of Reports to SOCS: Procedure</vt:lpstr>
      <vt:lpstr>Transmission of Reports to SOCS: Procedure (cont.)</vt:lpstr>
      <vt:lpstr>Online DSMB Trainings:  NIH Funded and Publically Available</vt:lpstr>
      <vt:lpstr>Resources </vt:lpstr>
    </vt:vector>
  </TitlesOfParts>
  <Company>NIH\NIAID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DMID Data and Safety Monitoring Boards and Safety Monitoring Committees; Operations Overview and Preparation and Management of Safety Reports and Meeting Materials</dc:title>
  <dc:creator>Harrington, Crystal (NIH/NIAID) [E]</dc:creator>
  <cp:lastModifiedBy>Love, Joni (NIH/NIAID) [E]</cp:lastModifiedBy>
  <cp:revision>240</cp:revision>
  <cp:lastPrinted>2015-11-18T14:16:35Z</cp:lastPrinted>
  <dcterms:created xsi:type="dcterms:W3CDTF">2015-06-29T12:51:01Z</dcterms:created>
  <dcterms:modified xsi:type="dcterms:W3CDTF">2017-06-26T14:09:20Z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Signature">
    <vt:bool>false</vt:bool>
  </property>
  <property fmtid="{D5CDD505-2E9C-101B-9397-08002B2CF9AE}" pid="3" name="xd_ProgID">
    <vt:lpwstr/>
  </property>
  <property fmtid="{D5CDD505-2E9C-101B-9397-08002B2CF9AE}" pid="4" name="ContentTypeId">
    <vt:lpwstr>0x01010088C0C36D9636EB44B040D034DC111C08</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ies>
</file>